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06" r:id="rId3"/>
    <p:sldId id="365" r:id="rId4"/>
    <p:sldId id="394" r:id="rId5"/>
    <p:sldId id="395" r:id="rId6"/>
    <p:sldId id="393" r:id="rId7"/>
    <p:sldId id="392" r:id="rId8"/>
    <p:sldId id="371" r:id="rId9"/>
    <p:sldId id="387" r:id="rId10"/>
    <p:sldId id="389" r:id="rId11"/>
    <p:sldId id="390" r:id="rId12"/>
    <p:sldId id="381" r:id="rId13"/>
    <p:sldId id="391" r:id="rId14"/>
    <p:sldId id="396" r:id="rId15"/>
  </p:sldIdLst>
  <p:sldSz cx="12192000" cy="6858000"/>
  <p:notesSz cx="6858000" cy="9144000"/>
  <p:defaultTextStyle>
    <a:defPPr>
      <a:defRPr lang="ru-RU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7605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pos="3477" userDrawn="1">
          <p15:clr>
            <a:srgbClr val="A4A3A4"/>
          </p15:clr>
        </p15:guide>
        <p15:guide id="5" orient="horz" pos="1230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pos="5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ganesyan Igor" initials="O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04"/>
    <a:srgbClr val="E46C0A"/>
    <a:srgbClr val="3F12FC"/>
    <a:srgbClr val="FF0000"/>
    <a:srgbClr val="208CEE"/>
    <a:srgbClr val="F15640"/>
    <a:srgbClr val="FF0066"/>
    <a:srgbClr val="3F9FFD"/>
    <a:srgbClr val="FFFFFF"/>
    <a:srgbClr val="168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3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630" y="114"/>
      </p:cViewPr>
      <p:guideLst>
        <p:guide orient="horz" pos="2568"/>
        <p:guide pos="7605"/>
        <p:guide orient="horz" pos="119"/>
        <p:guide pos="3477"/>
        <p:guide orient="horz" pos="1230"/>
        <p:guide orient="horz" pos="709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50" b="1" dirty="0">
                <a:solidFill>
                  <a:schemeClr val="bg1"/>
                </a:solidFill>
              </a:rPr>
              <a:t>% гриппа </a:t>
            </a:r>
            <a:r>
              <a:rPr lang="ru-RU" sz="1050" b="1" dirty="0" smtClean="0">
                <a:solidFill>
                  <a:schemeClr val="bg1"/>
                </a:solidFill>
              </a:rPr>
              <a:t>среди</a:t>
            </a:r>
          </a:p>
          <a:p>
            <a:pPr>
              <a:defRPr sz="1050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50" b="1" dirty="0" smtClean="0">
                <a:solidFill>
                  <a:schemeClr val="bg1"/>
                </a:solidFill>
              </a:rPr>
              <a:t> </a:t>
            </a:r>
            <a:r>
              <a:rPr lang="ru-RU" sz="1050" b="1" dirty="0">
                <a:solidFill>
                  <a:schemeClr val="bg1"/>
                </a:solidFill>
              </a:rPr>
              <a:t>обратившихся</a:t>
            </a:r>
          </a:p>
        </c:rich>
      </c:tx>
      <c:layout>
        <c:manualLayout>
          <c:xMode val="edge"/>
          <c:yMode val="edge"/>
          <c:x val="0.42527495327578002"/>
          <c:y val="0.6980463204543769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471186181011998E-2"/>
          <c:y val="0.12910520629064801"/>
          <c:w val="0.89555862203821401"/>
          <c:h val="0.73517620988391996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cat>
            <c:numRef>
              <c:f>Лист1!$A$2:$A$54</c:f>
              <c:numCache>
                <c:formatCode>General</c:formatCode>
                <c:ptCount val="53"/>
                <c:pt idx="0" formatCode="[$-419]d\ mmm;@">
                  <c:v>41518</c:v>
                </c:pt>
                <c:pt idx="13" formatCode="[$-419]d\ mmm;@">
                  <c:v>41609</c:v>
                </c:pt>
                <c:pt idx="26" formatCode="[$-419]d\ mmm;@">
                  <c:v>42796</c:v>
                </c:pt>
                <c:pt idx="39" formatCode="[$-419]d\ mmm;@">
                  <c:v>41791</c:v>
                </c:pt>
              </c:numCache>
            </c:numRef>
          </c:cat>
          <c:val>
            <c:numRef>
              <c:f>Лист1!$B$2:$B$54</c:f>
              <c:numCache>
                <c:formatCode>0%</c:formatCode>
                <c:ptCount val="53"/>
                <c:pt idx="0">
                  <c:v>1.3698630136986299E-3</c:v>
                </c:pt>
                <c:pt idx="1">
                  <c:v>2.6350461133069799E-3</c:v>
                </c:pt>
                <c:pt idx="2">
                  <c:v>6.84540787221905E-3</c:v>
                </c:pt>
                <c:pt idx="3">
                  <c:v>5.8027079303674999E-3</c:v>
                </c:pt>
                <c:pt idx="4">
                  <c:v>4.7687172150691504E-3</c:v>
                </c:pt>
                <c:pt idx="5">
                  <c:v>2.4620434961017601E-3</c:v>
                </c:pt>
                <c:pt idx="6">
                  <c:v>3.3264033264033301E-3</c:v>
                </c:pt>
                <c:pt idx="7">
                  <c:v>7.6893502499038799E-3</c:v>
                </c:pt>
                <c:pt idx="8">
                  <c:v>6.6690066690066703E-3</c:v>
                </c:pt>
                <c:pt idx="9">
                  <c:v>6.2283737024221497E-3</c:v>
                </c:pt>
                <c:pt idx="10">
                  <c:v>1.6313213703099501E-3</c:v>
                </c:pt>
                <c:pt idx="11">
                  <c:v>7.5783672063382702E-3</c:v>
                </c:pt>
                <c:pt idx="12">
                  <c:v>1.00300902708124E-2</c:v>
                </c:pt>
                <c:pt idx="13">
                  <c:v>7.0130698119222198E-3</c:v>
                </c:pt>
                <c:pt idx="14">
                  <c:v>2.4539877300613498E-3</c:v>
                </c:pt>
                <c:pt idx="15">
                  <c:v>1.00671140939597E-2</c:v>
                </c:pt>
                <c:pt idx="16">
                  <c:v>1.4554794520547899E-2</c:v>
                </c:pt>
                <c:pt idx="17">
                  <c:v>2.4633821571238401E-2</c:v>
                </c:pt>
                <c:pt idx="18">
                  <c:v>9.7087378640776698E-2</c:v>
                </c:pt>
                <c:pt idx="19">
                  <c:v>8.1954294720252202E-2</c:v>
                </c:pt>
                <c:pt idx="20">
                  <c:v>4.17315478044223E-2</c:v>
                </c:pt>
                <c:pt idx="21">
                  <c:v>6.6334018197827999E-2</c:v>
                </c:pt>
                <c:pt idx="22">
                  <c:v>8.9285714285714302E-2</c:v>
                </c:pt>
                <c:pt idx="23">
                  <c:v>9.5632183908045995E-2</c:v>
                </c:pt>
                <c:pt idx="24">
                  <c:v>0.152402745995423</c:v>
                </c:pt>
                <c:pt idx="25">
                  <c:v>0.153753753753754</c:v>
                </c:pt>
                <c:pt idx="26">
                  <c:v>0.16731669266770699</c:v>
                </c:pt>
                <c:pt idx="27">
                  <c:v>0.18488038277512001</c:v>
                </c:pt>
                <c:pt idx="28">
                  <c:v>0.18999820756408001</c:v>
                </c:pt>
                <c:pt idx="29">
                  <c:v>0.19728128267689099</c:v>
                </c:pt>
                <c:pt idx="30">
                  <c:v>0.181374321880651</c:v>
                </c:pt>
                <c:pt idx="31">
                  <c:v>0.165085388994307</c:v>
                </c:pt>
                <c:pt idx="32">
                  <c:v>0.17131764134918701</c:v>
                </c:pt>
                <c:pt idx="33">
                  <c:v>0.172544763971785</c:v>
                </c:pt>
                <c:pt idx="34">
                  <c:v>0.17313776243888401</c:v>
                </c:pt>
                <c:pt idx="35">
                  <c:v>0.18998628257887501</c:v>
                </c:pt>
                <c:pt idx="36">
                  <c:v>0.11049062624651</c:v>
                </c:pt>
                <c:pt idx="37">
                  <c:v>0.121713729308666</c:v>
                </c:pt>
                <c:pt idx="38">
                  <c:v>0.12043795620438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2.56849315068493E-2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9-4B0E-AC26-34569CAFC2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14-15</c:v>
                </c:pt>
              </c:strCache>
            </c:strRef>
          </c:tx>
          <c:spPr>
            <a:solidFill>
              <a:srgbClr val="92D050">
                <a:alpha val="50196"/>
              </a:srgbClr>
            </a:solidFill>
            <a:ln>
              <a:noFill/>
            </a:ln>
            <a:effectLst/>
          </c:spPr>
          <c:cat>
            <c:numRef>
              <c:f>Лист1!$A$2:$A$54</c:f>
              <c:numCache>
                <c:formatCode>General</c:formatCode>
                <c:ptCount val="53"/>
                <c:pt idx="0" formatCode="[$-419]d\ mmm;@">
                  <c:v>41518</c:v>
                </c:pt>
                <c:pt idx="13" formatCode="[$-419]d\ mmm;@">
                  <c:v>41609</c:v>
                </c:pt>
                <c:pt idx="26" formatCode="[$-419]d\ mmm;@">
                  <c:v>42796</c:v>
                </c:pt>
                <c:pt idx="39" formatCode="[$-419]d\ mmm;@">
                  <c:v>41791</c:v>
                </c:pt>
              </c:numCache>
            </c:numRef>
          </c:cat>
          <c:val>
            <c:numRef>
              <c:f>Лист1!$C$2:$C$54</c:f>
              <c:numCache>
                <c:formatCode>0%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3.4052213393870601E-3</c:v>
                </c:pt>
                <c:pt idx="3">
                  <c:v>7.0175438596491203E-3</c:v>
                </c:pt>
                <c:pt idx="4">
                  <c:v>1.5159171298635701E-3</c:v>
                </c:pt>
                <c:pt idx="5">
                  <c:v>1.8939393939393901E-3</c:v>
                </c:pt>
                <c:pt idx="6">
                  <c:v>6.3006300630062996E-3</c:v>
                </c:pt>
                <c:pt idx="7">
                  <c:v>7.1971211515393799E-3</c:v>
                </c:pt>
                <c:pt idx="8">
                  <c:v>2.2900763358778601E-3</c:v>
                </c:pt>
                <c:pt idx="9">
                  <c:v>5.2246603970741903E-3</c:v>
                </c:pt>
                <c:pt idx="10">
                  <c:v>5.7273768613974804E-3</c:v>
                </c:pt>
                <c:pt idx="11">
                  <c:v>8.1061164333087708E-3</c:v>
                </c:pt>
                <c:pt idx="12">
                  <c:v>5.7020669992872402E-3</c:v>
                </c:pt>
                <c:pt idx="13">
                  <c:v>1.28700128700129E-2</c:v>
                </c:pt>
                <c:pt idx="14">
                  <c:v>2.16178521617852E-2</c:v>
                </c:pt>
                <c:pt idx="15">
                  <c:v>2.6534859521331899E-2</c:v>
                </c:pt>
                <c:pt idx="16">
                  <c:v>8.3844580777096195E-2</c:v>
                </c:pt>
                <c:pt idx="17">
                  <c:v>9.4849246231155704E-2</c:v>
                </c:pt>
                <c:pt idx="18">
                  <c:v>0.11225997045790299</c:v>
                </c:pt>
                <c:pt idx="19">
                  <c:v>0.17123287671232901</c:v>
                </c:pt>
                <c:pt idx="20">
                  <c:v>0.144778987828315</c:v>
                </c:pt>
                <c:pt idx="21">
                  <c:v>0.22013218098627399</c:v>
                </c:pt>
                <c:pt idx="22">
                  <c:v>0.29011194029850701</c:v>
                </c:pt>
                <c:pt idx="23">
                  <c:v>0.29127829560585899</c:v>
                </c:pt>
                <c:pt idx="24">
                  <c:v>0.33609222583505799</c:v>
                </c:pt>
                <c:pt idx="25">
                  <c:v>0.35673778017823399</c:v>
                </c:pt>
                <c:pt idx="26">
                  <c:v>0.345968712394705</c:v>
                </c:pt>
                <c:pt idx="27">
                  <c:v>0.296224319822321</c:v>
                </c:pt>
                <c:pt idx="28">
                  <c:v>0.300638226402419</c:v>
                </c:pt>
                <c:pt idx="29">
                  <c:v>0.27876376988984097</c:v>
                </c:pt>
                <c:pt idx="30">
                  <c:v>0.23070834982192301</c:v>
                </c:pt>
                <c:pt idx="31">
                  <c:v>0.18873602751504701</c:v>
                </c:pt>
                <c:pt idx="32">
                  <c:v>0.15809893307468501</c:v>
                </c:pt>
                <c:pt idx="33">
                  <c:v>0.133837021046951</c:v>
                </c:pt>
                <c:pt idx="34">
                  <c:v>9.7264437689969604E-2</c:v>
                </c:pt>
                <c:pt idx="35">
                  <c:v>0.109141791044776</c:v>
                </c:pt>
                <c:pt idx="36">
                  <c:v>5.8261700095511001E-2</c:v>
                </c:pt>
                <c:pt idx="37">
                  <c:v>6.1822125813449001E-2</c:v>
                </c:pt>
                <c:pt idx="38">
                  <c:v>1.7142857142857099E-2</c:v>
                </c:pt>
                <c:pt idx="39">
                  <c:v>3.04054054054054E-2</c:v>
                </c:pt>
                <c:pt idx="40">
                  <c:v>1.11731843575419E-2</c:v>
                </c:pt>
                <c:pt idx="41">
                  <c:v>6.8027210884353704E-3</c:v>
                </c:pt>
                <c:pt idx="42">
                  <c:v>4.0760869565217399E-3</c:v>
                </c:pt>
                <c:pt idx="43">
                  <c:v>5.92592592592593E-3</c:v>
                </c:pt>
                <c:pt idx="44">
                  <c:v>3.0627871362940299E-3</c:v>
                </c:pt>
                <c:pt idx="45">
                  <c:v>2.75862068965517E-3</c:v>
                </c:pt>
                <c:pt idx="46">
                  <c:v>2.94117647058823E-3</c:v>
                </c:pt>
                <c:pt idx="47">
                  <c:v>2.7932960893854802E-3</c:v>
                </c:pt>
                <c:pt idx="48">
                  <c:v>7.5662042875157603E-3</c:v>
                </c:pt>
                <c:pt idx="49">
                  <c:v>4.0106951871657802E-3</c:v>
                </c:pt>
                <c:pt idx="50">
                  <c:v>1.2210012210012199E-3</c:v>
                </c:pt>
                <c:pt idx="51">
                  <c:v>1.1655011655011701E-3</c:v>
                </c:pt>
                <c:pt idx="52">
                  <c:v>2.4539877300613498E-3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79-4B0E-AC26-34569CAFC23E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rgbClr val="7030A0">
                <a:alpha val="50196"/>
              </a:srgbClr>
            </a:solidFill>
            <a:ln>
              <a:noFill/>
            </a:ln>
            <a:effectLst/>
          </c:spPr>
          <c:cat>
            <c:numRef>
              <c:f>Лист1!$A$2:$A$54</c:f>
              <c:numCache>
                <c:formatCode>General</c:formatCode>
                <c:ptCount val="53"/>
                <c:pt idx="0" formatCode="[$-419]d\ mmm;@">
                  <c:v>41518</c:v>
                </c:pt>
                <c:pt idx="13" formatCode="[$-419]d\ mmm;@">
                  <c:v>41609</c:v>
                </c:pt>
                <c:pt idx="26" formatCode="[$-419]d\ mmm;@">
                  <c:v>42796</c:v>
                </c:pt>
                <c:pt idx="39" formatCode="[$-419]d\ mmm;@">
                  <c:v>41791</c:v>
                </c:pt>
              </c:numCache>
            </c:numRef>
          </c:cat>
          <c:val>
            <c:numRef>
              <c:f>Лист1!$E$2:$E$54</c:f>
              <c:numCache>
                <c:formatCode>0%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2.4721878862793601E-3</c:v>
                </c:pt>
                <c:pt idx="3">
                  <c:v>0</c:v>
                </c:pt>
                <c:pt idx="4">
                  <c:v>0</c:v>
                </c:pt>
                <c:pt idx="5">
                  <c:v>1.7361111111111099E-3</c:v>
                </c:pt>
                <c:pt idx="6">
                  <c:v>1.7574692442882201E-3</c:v>
                </c:pt>
                <c:pt idx="7">
                  <c:v>2.8109627547435001E-3</c:v>
                </c:pt>
                <c:pt idx="8">
                  <c:v>7.8369905956112904E-4</c:v>
                </c:pt>
                <c:pt idx="9">
                  <c:v>4.3891733723482101E-3</c:v>
                </c:pt>
                <c:pt idx="10">
                  <c:v>5.4533060668030004E-3</c:v>
                </c:pt>
                <c:pt idx="11">
                  <c:v>9.0497737556561094E-3</c:v>
                </c:pt>
                <c:pt idx="12">
                  <c:v>1.12419700214133E-2</c:v>
                </c:pt>
                <c:pt idx="13">
                  <c:v>3.1166039763568E-2</c:v>
                </c:pt>
                <c:pt idx="14">
                  <c:v>7.8961038961038996E-2</c:v>
                </c:pt>
                <c:pt idx="15">
                  <c:v>0.15</c:v>
                </c:pt>
                <c:pt idx="16">
                  <c:v>0.22747952684258399</c:v>
                </c:pt>
                <c:pt idx="17">
                  <c:v>0.31812221348019898</c:v>
                </c:pt>
                <c:pt idx="18">
                  <c:v>0.33975903614457797</c:v>
                </c:pt>
                <c:pt idx="19">
                  <c:v>0.41716227697536101</c:v>
                </c:pt>
                <c:pt idx="20">
                  <c:v>0.33852323661240902</c:v>
                </c:pt>
                <c:pt idx="21">
                  <c:v>0.34509099078858702</c:v>
                </c:pt>
                <c:pt idx="22">
                  <c:v>0.321836555360281</c:v>
                </c:pt>
                <c:pt idx="23">
                  <c:v>0.32065847437978201</c:v>
                </c:pt>
                <c:pt idx="24">
                  <c:v>0.28140486964016398</c:v>
                </c:pt>
                <c:pt idx="25">
                  <c:v>0.29261363636363602</c:v>
                </c:pt>
                <c:pt idx="26">
                  <c:v>0.271665410700829</c:v>
                </c:pt>
                <c:pt idx="27">
                  <c:v>0.26421312826146698</c:v>
                </c:pt>
                <c:pt idx="28">
                  <c:v>0.244511733535201</c:v>
                </c:pt>
                <c:pt idx="29">
                  <c:v>0.21188428459734199</c:v>
                </c:pt>
                <c:pt idx="30">
                  <c:v>0.23013048635824401</c:v>
                </c:pt>
                <c:pt idx="31">
                  <c:v>0.219522776572668</c:v>
                </c:pt>
                <c:pt idx="32">
                  <c:v>0.19729043183742601</c:v>
                </c:pt>
                <c:pt idx="33">
                  <c:v>0.15140845070422501</c:v>
                </c:pt>
                <c:pt idx="34">
                  <c:v>0.17003188097768299</c:v>
                </c:pt>
                <c:pt idx="35">
                  <c:v>0.14097180563887199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79-4B0E-AC26-34569CAFC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619272"/>
        <c:axId val="2139622856"/>
      </c:areaChart>
      <c:catAx>
        <c:axId val="2139619272"/>
        <c:scaling>
          <c:orientation val="minMax"/>
        </c:scaling>
        <c:delete val="0"/>
        <c:axPos val="b"/>
        <c:numFmt formatCode="[$-419]d\ 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39622856"/>
        <c:crosses val="autoZero"/>
        <c:auto val="0"/>
        <c:lblAlgn val="ctr"/>
        <c:lblOffset val="100"/>
        <c:noMultiLvlLbl val="0"/>
      </c:catAx>
      <c:valAx>
        <c:axId val="2139622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39619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384333465366699"/>
          <c:y val="0.440295868301805"/>
          <c:w val="8.6710475492234207E-2"/>
          <c:h val="0.25237042854242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01280584052298E-2"/>
          <c:y val="0.12318307699529001"/>
          <c:w val="0.91595786819075797"/>
          <c:h val="0.75578836062361798"/>
        </c:manualLayout>
      </c:layout>
      <c:areaChart>
        <c:grouping val="standard"/>
        <c:varyColors val="0"/>
        <c:ser>
          <c:idx val="4"/>
          <c:order val="1"/>
          <c:tx>
            <c:strRef>
              <c:f>Лист1!$F$1</c:f>
              <c:strCache>
                <c:ptCount val="1"/>
                <c:pt idx="0">
                  <c:v>Заболеваемость гриппом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Лист1!$A$2:$A$37</c:f>
              <c:strCache>
                <c:ptCount val="34"/>
                <c:pt idx="0">
                  <c:v>2015_40</c:v>
                </c:pt>
                <c:pt idx="10">
                  <c:v>2015_50</c:v>
                </c:pt>
                <c:pt idx="23">
                  <c:v>2016_10</c:v>
                </c:pt>
                <c:pt idx="33">
                  <c:v>2016_20</c:v>
                </c:pt>
              </c:strCache>
            </c:strRef>
          </c:cat>
          <c:val>
            <c:numRef>
              <c:f>Лист1!$F$2:$F$37</c:f>
              <c:numCache>
                <c:formatCode>0%</c:formatCode>
                <c:ptCount val="36"/>
                <c:pt idx="0">
                  <c:v>4.0749796251018698E-3</c:v>
                </c:pt>
                <c:pt idx="1">
                  <c:v>1.39762403913347E-3</c:v>
                </c:pt>
                <c:pt idx="2">
                  <c:v>2.0761245674740499E-3</c:v>
                </c:pt>
                <c:pt idx="3">
                  <c:v>6.6800267201068799E-4</c:v>
                </c:pt>
                <c:pt idx="4">
                  <c:v>1.28452151573539E-3</c:v>
                </c:pt>
                <c:pt idx="5">
                  <c:v>1.3236267372600901E-3</c:v>
                </c:pt>
                <c:pt idx="6">
                  <c:v>1.18063754427391E-3</c:v>
                </c:pt>
                <c:pt idx="7">
                  <c:v>2.9359953024075199E-3</c:v>
                </c:pt>
                <c:pt idx="8">
                  <c:v>5.7113187954309502E-3</c:v>
                </c:pt>
                <c:pt idx="9">
                  <c:v>7.7881619937694704E-3</c:v>
                </c:pt>
                <c:pt idx="10">
                  <c:v>1.30653266331658E-2</c:v>
                </c:pt>
                <c:pt idx="11">
                  <c:v>4.6571136131013303E-2</c:v>
                </c:pt>
                <c:pt idx="12">
                  <c:v>7.2484501669051002E-2</c:v>
                </c:pt>
                <c:pt idx="13">
                  <c:v>0.20270270270270299</c:v>
                </c:pt>
                <c:pt idx="14">
                  <c:v>0.381818181818182</c:v>
                </c:pt>
                <c:pt idx="15">
                  <c:v>0.26891691394658801</c:v>
                </c:pt>
                <c:pt idx="16">
                  <c:v>0.35708752904725</c:v>
                </c:pt>
                <c:pt idx="17">
                  <c:v>0.36559139784946199</c:v>
                </c:pt>
                <c:pt idx="18">
                  <c:v>0.33311170212766</c:v>
                </c:pt>
                <c:pt idx="19">
                  <c:v>0.30841031562740601</c:v>
                </c:pt>
                <c:pt idx="20">
                  <c:v>0.29265941330395301</c:v>
                </c:pt>
                <c:pt idx="21">
                  <c:v>0.27212178877259702</c:v>
                </c:pt>
                <c:pt idx="22">
                  <c:v>0.227093596059113</c:v>
                </c:pt>
                <c:pt idx="23">
                  <c:v>0.21066510401406399</c:v>
                </c:pt>
                <c:pt idx="24">
                  <c:v>0.21731123388581999</c:v>
                </c:pt>
                <c:pt idx="25">
                  <c:v>0.176013098649202</c:v>
                </c:pt>
                <c:pt idx="26">
                  <c:v>0.167472527472527</c:v>
                </c:pt>
                <c:pt idx="27">
                  <c:v>0.14364364364364399</c:v>
                </c:pt>
                <c:pt idx="28">
                  <c:v>0.179956896551724</c:v>
                </c:pt>
                <c:pt idx="29">
                  <c:v>0.1163215590743</c:v>
                </c:pt>
                <c:pt idx="30">
                  <c:v>0.130925507900677</c:v>
                </c:pt>
                <c:pt idx="31">
                  <c:v>0.14082969432314399</c:v>
                </c:pt>
                <c:pt idx="32">
                  <c:v>0.120989917506874</c:v>
                </c:pt>
                <c:pt idx="33">
                  <c:v>0.109375</c:v>
                </c:pt>
                <c:pt idx="34">
                  <c:v>6.20884289746002E-2</c:v>
                </c:pt>
                <c:pt idx="35">
                  <c:v>4.4176706827309203E-2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3-4F6B-9464-06EA74EEB378}"/>
            </c:ext>
          </c:extLst>
        </c:ser>
        <c:ser>
          <c:idx val="5"/>
          <c:order val="2"/>
          <c:tx>
            <c:strRef>
              <c:f>Лист1!$G$1</c:f>
              <c:strCache>
                <c:ptCount val="1"/>
                <c:pt idx="0">
                  <c:v>Заболеваемость орви (ИФ)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Лист1!$A$2:$A$37</c:f>
              <c:strCache>
                <c:ptCount val="34"/>
                <c:pt idx="0">
                  <c:v>2015_40</c:v>
                </c:pt>
                <c:pt idx="10">
                  <c:v>2015_50</c:v>
                </c:pt>
                <c:pt idx="23">
                  <c:v>2016_10</c:v>
                </c:pt>
                <c:pt idx="33">
                  <c:v>2016_20</c:v>
                </c:pt>
              </c:strCache>
            </c:strRef>
          </c:cat>
          <c:val>
            <c:numRef>
              <c:f>Лист1!$G$2:$G$37</c:f>
              <c:numCache>
                <c:formatCode>0%</c:formatCode>
                <c:ptCount val="36"/>
                <c:pt idx="0">
                  <c:v>0.25311203319502101</c:v>
                </c:pt>
                <c:pt idx="1">
                  <c:v>0.27639751552795</c:v>
                </c:pt>
                <c:pt idx="2">
                  <c:v>0.28213166144200602</c:v>
                </c:pt>
                <c:pt idx="3">
                  <c:v>0.28667790893760497</c:v>
                </c:pt>
                <c:pt idx="4">
                  <c:v>0.244956772334294</c:v>
                </c:pt>
                <c:pt idx="5">
                  <c:v>0.25980392156862703</c:v>
                </c:pt>
                <c:pt idx="6">
                  <c:v>0.21968787515006</c:v>
                </c:pt>
                <c:pt idx="7">
                  <c:v>0.234278668310727</c:v>
                </c:pt>
                <c:pt idx="8">
                  <c:v>0.24626006904487899</c:v>
                </c:pt>
                <c:pt idx="9">
                  <c:v>0.26219512195121902</c:v>
                </c:pt>
                <c:pt idx="10">
                  <c:v>0.27958115183246102</c:v>
                </c:pt>
                <c:pt idx="11">
                  <c:v>0.26081424936386799</c:v>
                </c:pt>
                <c:pt idx="12">
                  <c:v>0.27126099706744899</c:v>
                </c:pt>
                <c:pt idx="13">
                  <c:v>0.154518950437318</c:v>
                </c:pt>
                <c:pt idx="14">
                  <c:v>0.18518518518518501</c:v>
                </c:pt>
                <c:pt idx="15">
                  <c:v>0.232116788321168</c:v>
                </c:pt>
                <c:pt idx="16">
                  <c:v>0.198523379819524</c:v>
                </c:pt>
                <c:pt idx="17">
                  <c:v>0.178923766816144</c:v>
                </c:pt>
                <c:pt idx="18">
                  <c:v>0.16173434273915999</c:v>
                </c:pt>
                <c:pt idx="19">
                  <c:v>0.17103382563125299</c:v>
                </c:pt>
                <c:pt idx="20">
                  <c:v>0.156172533465543</c:v>
                </c:pt>
                <c:pt idx="21">
                  <c:v>0.184068891280947</c:v>
                </c:pt>
                <c:pt idx="22">
                  <c:v>0.21224832214765099</c:v>
                </c:pt>
                <c:pt idx="23">
                  <c:v>0.22419928825622801</c:v>
                </c:pt>
                <c:pt idx="24">
                  <c:v>0.19226957383548099</c:v>
                </c:pt>
                <c:pt idx="25">
                  <c:v>0.215037593984962</c:v>
                </c:pt>
                <c:pt idx="26">
                  <c:v>0.225806451612903</c:v>
                </c:pt>
                <c:pt idx="27">
                  <c:v>0.23719165085388999</c:v>
                </c:pt>
                <c:pt idx="28">
                  <c:v>0.27171903881700599</c:v>
                </c:pt>
                <c:pt idx="29">
                  <c:v>0.230919765166341</c:v>
                </c:pt>
                <c:pt idx="30">
                  <c:v>0.19148936170212799</c:v>
                </c:pt>
                <c:pt idx="31">
                  <c:v>0.19298245614035101</c:v>
                </c:pt>
                <c:pt idx="32">
                  <c:v>0.20833333333333301</c:v>
                </c:pt>
                <c:pt idx="33">
                  <c:v>0.22038567493112901</c:v>
                </c:pt>
                <c:pt idx="34">
                  <c:v>0.2225</c:v>
                </c:pt>
                <c:pt idx="35">
                  <c:v>0.21830985915493001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83-4F6B-9464-06EA74EEB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892664"/>
        <c:axId val="2117889256"/>
      </c:area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трафика лекарств от гриппа, орви</c:v>
                </c:pt>
              </c:strCache>
            </c:strRef>
          </c:tx>
          <c:spPr>
            <a:ln w="28575" cap="rnd">
              <a:solidFill>
                <a:srgbClr val="FF00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66"/>
              </a:solidFill>
              <a:ln w="9525">
                <a:solidFill>
                  <a:srgbClr val="FF0066"/>
                </a:solidFill>
              </a:ln>
              <a:effectLst/>
            </c:spPr>
          </c:marker>
          <c:cat>
            <c:strRef>
              <c:f>Лист1!$A$2:$A$37</c:f>
              <c:strCache>
                <c:ptCount val="34"/>
                <c:pt idx="0">
                  <c:v>2015_40</c:v>
                </c:pt>
                <c:pt idx="10">
                  <c:v>2015_50</c:v>
                </c:pt>
                <c:pt idx="23">
                  <c:v>2016_10</c:v>
                </c:pt>
                <c:pt idx="33">
                  <c:v>2016_20</c:v>
                </c:pt>
              </c:strCache>
            </c:strRef>
          </c:cat>
          <c:val>
            <c:numRef>
              <c:f>Лист1!$B$2:$B$37</c:f>
              <c:numCache>
                <c:formatCode>0%</c:formatCode>
                <c:ptCount val="36"/>
                <c:pt idx="0">
                  <c:v>0.124556471888971</c:v>
                </c:pt>
                <c:pt idx="1">
                  <c:v>0.123094424048569</c:v>
                </c:pt>
                <c:pt idx="2">
                  <c:v>0.12893132664899301</c:v>
                </c:pt>
                <c:pt idx="3">
                  <c:v>0.11789936775599601</c:v>
                </c:pt>
                <c:pt idx="4">
                  <c:v>0.10339016849541</c:v>
                </c:pt>
                <c:pt idx="5">
                  <c:v>0.109520078767444</c:v>
                </c:pt>
                <c:pt idx="6">
                  <c:v>0.10888968287706501</c:v>
                </c:pt>
                <c:pt idx="7">
                  <c:v>0.106376850184594</c:v>
                </c:pt>
                <c:pt idx="8">
                  <c:v>0.10363500413217699</c:v>
                </c:pt>
                <c:pt idx="9">
                  <c:v>0.100044975840915</c:v>
                </c:pt>
                <c:pt idx="10">
                  <c:v>0.108133624281469</c:v>
                </c:pt>
                <c:pt idx="11">
                  <c:v>0.10741775822465099</c:v>
                </c:pt>
                <c:pt idx="12">
                  <c:v>0.119175187233609</c:v>
                </c:pt>
                <c:pt idx="13">
                  <c:v>0.116325991057793</c:v>
                </c:pt>
                <c:pt idx="14">
                  <c:v>0.13552466776484601</c:v>
                </c:pt>
                <c:pt idx="15">
                  <c:v>0.14924468059686599</c:v>
                </c:pt>
                <c:pt idx="16">
                  <c:v>0.12743781251234801</c:v>
                </c:pt>
                <c:pt idx="17">
                  <c:v>0.16040900813238501</c:v>
                </c:pt>
                <c:pt idx="18">
                  <c:v>0.187189787549119</c:v>
                </c:pt>
                <c:pt idx="19">
                  <c:v>0.13482160402856999</c:v>
                </c:pt>
                <c:pt idx="20">
                  <c:v>0.10088834554562801</c:v>
                </c:pt>
                <c:pt idx="21">
                  <c:v>9.2763966932889699E-2</c:v>
                </c:pt>
                <c:pt idx="22">
                  <c:v>9.4937803188812994E-2</c:v>
                </c:pt>
                <c:pt idx="23">
                  <c:v>8.2589031773379104E-2</c:v>
                </c:pt>
                <c:pt idx="24">
                  <c:v>8.2005696419969895E-2</c:v>
                </c:pt>
                <c:pt idx="25">
                  <c:v>9.5161326162838095E-2</c:v>
                </c:pt>
                <c:pt idx="26">
                  <c:v>8.9197604506673495E-2</c:v>
                </c:pt>
                <c:pt idx="27">
                  <c:v>9.9478083888093094E-2</c:v>
                </c:pt>
                <c:pt idx="28">
                  <c:v>9.58251947456705E-2</c:v>
                </c:pt>
                <c:pt idx="29">
                  <c:v>9.3802499971722797E-2</c:v>
                </c:pt>
                <c:pt idx="30">
                  <c:v>8.9723368215575999E-2</c:v>
                </c:pt>
                <c:pt idx="31">
                  <c:v>8.9335408650151396E-2</c:v>
                </c:pt>
                <c:pt idx="32">
                  <c:v>8.6491752141955897E-2</c:v>
                </c:pt>
                <c:pt idx="33">
                  <c:v>7.8210224940822803E-2</c:v>
                </c:pt>
                <c:pt idx="34">
                  <c:v>7.8703685653691305E-2</c:v>
                </c:pt>
                <c:pt idx="35">
                  <c:v>8.3777991638153498E-2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83-4F6B-9464-06EA74EEB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880168"/>
        <c:axId val="2117885448"/>
      </c:lineChart>
      <c:catAx>
        <c:axId val="2117880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7885448"/>
        <c:crosses val="autoZero"/>
        <c:auto val="1"/>
        <c:lblAlgn val="ctr"/>
        <c:lblOffset val="100"/>
        <c:noMultiLvlLbl val="0"/>
      </c:catAx>
      <c:valAx>
        <c:axId val="21178854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ru-RU"/>
          </a:p>
        </c:txPr>
        <c:crossAx val="2117880168"/>
        <c:crosses val="autoZero"/>
        <c:crossBetween val="between"/>
      </c:valAx>
      <c:valAx>
        <c:axId val="211788925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117892664"/>
        <c:crosses val="max"/>
        <c:crossBetween val="between"/>
      </c:valAx>
      <c:catAx>
        <c:axId val="2117892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7889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ru-RU" dirty="0" smtClean="0">
                <a:solidFill>
                  <a:schemeClr val="bg1"/>
                </a:solidFill>
              </a:rPr>
              <a:t>Москва + обл.</a:t>
            </a:r>
            <a:endParaRPr lang="ru-RU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9892375057516299"/>
          <c:y val="0.51115064943805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6603424297964E-2"/>
          <c:y val="0.119239994224975"/>
          <c:w val="0.907619222952607"/>
          <c:h val="0.71003869217307303"/>
        </c:manualLayout>
      </c:layout>
      <c:areaChart>
        <c:grouping val="standard"/>
        <c:varyColors val="0"/>
        <c:ser>
          <c:idx val="5"/>
          <c:order val="1"/>
          <c:tx>
            <c:strRef>
              <c:f>Лист1!$C$1</c:f>
              <c:strCache>
                <c:ptCount val="1"/>
                <c:pt idx="0">
                  <c:v>Триггер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</c:spPr>
          <c:cat>
            <c:numRef>
              <c:f>Лист1!$A$2:$A$98</c:f>
              <c:numCache>
                <c:formatCode>General</c:formatCode>
                <c:ptCount val="97"/>
                <c:pt idx="0" formatCode="[$-419]d\ mmm;@">
                  <c:v>42675</c:v>
                </c:pt>
                <c:pt idx="30" formatCode="[$-419]d\ mmm;@">
                  <c:v>42705</c:v>
                </c:pt>
                <c:pt idx="61" formatCode="[$-419]d\ mmm;@">
                  <c:v>42736</c:v>
                </c:pt>
                <c:pt idx="92" formatCode="[$-419]d\ mmm;@">
                  <c:v>42767</c:v>
                </c:pt>
              </c:numCache>
            </c:numRef>
          </c:cat>
          <c:val>
            <c:numRef>
              <c:f>Лист1!$C$2:$C$98</c:f>
              <c:numCache>
                <c:formatCode>General</c:formatCode>
                <c:ptCount val="97"/>
                <c:pt idx="0">
                  <c:v>-1</c:v>
                </c:pt>
                <c:pt idx="1">
                  <c:v>1</c:v>
                </c:pt>
                <c:pt idx="2">
                  <c:v>-3</c:v>
                </c:pt>
                <c:pt idx="3">
                  <c:v>-8</c:v>
                </c:pt>
                <c:pt idx="4">
                  <c:v>-10</c:v>
                </c:pt>
                <c:pt idx="5">
                  <c:v>-9</c:v>
                </c:pt>
                <c:pt idx="6">
                  <c:v>1</c:v>
                </c:pt>
                <c:pt idx="7">
                  <c:v>-10</c:v>
                </c:pt>
                <c:pt idx="8">
                  <c:v>-21</c:v>
                </c:pt>
                <c:pt idx="9">
                  <c:v>-13</c:v>
                </c:pt>
                <c:pt idx="10">
                  <c:v>-9</c:v>
                </c:pt>
                <c:pt idx="11">
                  <c:v>-17</c:v>
                </c:pt>
                <c:pt idx="12">
                  <c:v>-17</c:v>
                </c:pt>
                <c:pt idx="13">
                  <c:v>-2</c:v>
                </c:pt>
                <c:pt idx="14">
                  <c:v>-9</c:v>
                </c:pt>
                <c:pt idx="15">
                  <c:v>-15</c:v>
                </c:pt>
                <c:pt idx="16">
                  <c:v>-19</c:v>
                </c:pt>
                <c:pt idx="17">
                  <c:v>-11</c:v>
                </c:pt>
                <c:pt idx="18">
                  <c:v>-14</c:v>
                </c:pt>
                <c:pt idx="19">
                  <c:v>-15</c:v>
                </c:pt>
                <c:pt idx="20">
                  <c:v>-2</c:v>
                </c:pt>
                <c:pt idx="21">
                  <c:v>-5</c:v>
                </c:pt>
                <c:pt idx="22">
                  <c:v>-3</c:v>
                </c:pt>
                <c:pt idx="23">
                  <c:v>1</c:v>
                </c:pt>
                <c:pt idx="24">
                  <c:v>-3</c:v>
                </c:pt>
                <c:pt idx="25">
                  <c:v>-10</c:v>
                </c:pt>
                <c:pt idx="26">
                  <c:v>-11</c:v>
                </c:pt>
                <c:pt idx="27">
                  <c:v>5</c:v>
                </c:pt>
                <c:pt idx="28">
                  <c:v>1</c:v>
                </c:pt>
                <c:pt idx="29">
                  <c:v>3</c:v>
                </c:pt>
                <c:pt idx="30">
                  <c:v>6</c:v>
                </c:pt>
                <c:pt idx="31">
                  <c:v>8</c:v>
                </c:pt>
                <c:pt idx="32">
                  <c:v>5</c:v>
                </c:pt>
                <c:pt idx="33">
                  <c:v>3</c:v>
                </c:pt>
                <c:pt idx="34">
                  <c:v>22</c:v>
                </c:pt>
                <c:pt idx="35">
                  <c:v>16</c:v>
                </c:pt>
                <c:pt idx="36">
                  <c:v>18</c:v>
                </c:pt>
                <c:pt idx="37">
                  <c:v>22</c:v>
                </c:pt>
                <c:pt idx="38">
                  <c:v>23</c:v>
                </c:pt>
                <c:pt idx="39">
                  <c:v>17</c:v>
                </c:pt>
                <c:pt idx="40">
                  <c:v>23</c:v>
                </c:pt>
                <c:pt idx="41">
                  <c:v>48</c:v>
                </c:pt>
                <c:pt idx="42">
                  <c:v>42</c:v>
                </c:pt>
                <c:pt idx="43">
                  <c:v>43</c:v>
                </c:pt>
                <c:pt idx="44">
                  <c:v>42</c:v>
                </c:pt>
                <c:pt idx="45">
                  <c:v>43</c:v>
                </c:pt>
                <c:pt idx="46">
                  <c:v>40</c:v>
                </c:pt>
                <c:pt idx="47">
                  <c:v>38</c:v>
                </c:pt>
                <c:pt idx="48">
                  <c:v>65</c:v>
                </c:pt>
                <c:pt idx="49">
                  <c:v>54</c:v>
                </c:pt>
                <c:pt idx="50">
                  <c:v>29</c:v>
                </c:pt>
                <c:pt idx="51">
                  <c:v>42</c:v>
                </c:pt>
                <c:pt idx="52">
                  <c:v>48</c:v>
                </c:pt>
                <c:pt idx="53">
                  <c:v>40</c:v>
                </c:pt>
                <c:pt idx="54">
                  <c:v>31</c:v>
                </c:pt>
                <c:pt idx="55">
                  <c:v>59</c:v>
                </c:pt>
                <c:pt idx="56">
                  <c:v>48</c:v>
                </c:pt>
                <c:pt idx="57">
                  <c:v>43</c:v>
                </c:pt>
                <c:pt idx="58">
                  <c:v>41</c:v>
                </c:pt>
                <c:pt idx="59">
                  <c:v>29</c:v>
                </c:pt>
                <c:pt idx="60">
                  <c:v>12</c:v>
                </c:pt>
                <c:pt idx="61">
                  <c:v>1</c:v>
                </c:pt>
                <c:pt idx="62">
                  <c:v>15</c:v>
                </c:pt>
                <c:pt idx="63">
                  <c:v>2</c:v>
                </c:pt>
                <c:pt idx="64">
                  <c:v>2</c:v>
                </c:pt>
                <c:pt idx="65">
                  <c:v>4</c:v>
                </c:pt>
                <c:pt idx="66">
                  <c:v>-3</c:v>
                </c:pt>
                <c:pt idx="67">
                  <c:v>-8</c:v>
                </c:pt>
                <c:pt idx="68">
                  <c:v>-12</c:v>
                </c:pt>
                <c:pt idx="69">
                  <c:v>9</c:v>
                </c:pt>
                <c:pt idx="70">
                  <c:v>2</c:v>
                </c:pt>
                <c:pt idx="71">
                  <c:v>4</c:v>
                </c:pt>
                <c:pt idx="72">
                  <c:v>0</c:v>
                </c:pt>
                <c:pt idx="73">
                  <c:v>0</c:v>
                </c:pt>
                <c:pt idx="74">
                  <c:v>-12</c:v>
                </c:pt>
                <c:pt idx="75">
                  <c:v>-17</c:v>
                </c:pt>
                <c:pt idx="76">
                  <c:v>-13</c:v>
                </c:pt>
                <c:pt idx="77">
                  <c:v>-21</c:v>
                </c:pt>
                <c:pt idx="78">
                  <c:v>-11</c:v>
                </c:pt>
                <c:pt idx="79">
                  <c:v>-14</c:v>
                </c:pt>
                <c:pt idx="80">
                  <c:v>-13</c:v>
                </c:pt>
                <c:pt idx="81">
                  <c:v>-17</c:v>
                </c:pt>
                <c:pt idx="82">
                  <c:v>-23</c:v>
                </c:pt>
                <c:pt idx="83">
                  <c:v>-4</c:v>
                </c:pt>
                <c:pt idx="84">
                  <c:v>-15</c:v>
                </c:pt>
                <c:pt idx="85">
                  <c:v>-19</c:v>
                </c:pt>
                <c:pt idx="86">
                  <c:v>-14</c:v>
                </c:pt>
                <c:pt idx="87">
                  <c:v>-14</c:v>
                </c:pt>
                <c:pt idx="88">
                  <c:v>-21</c:v>
                </c:pt>
                <c:pt idx="89">
                  <c:v>-22</c:v>
                </c:pt>
                <c:pt idx="90">
                  <c:v>-9</c:v>
                </c:pt>
                <c:pt idx="91">
                  <c:v>-11</c:v>
                </c:pt>
                <c:pt idx="92">
                  <c:v>-11</c:v>
                </c:pt>
                <c:pt idx="93">
                  <c:v>-13</c:v>
                </c:pt>
                <c:pt idx="94">
                  <c:v>-43</c:v>
                </c:pt>
                <c:pt idx="95">
                  <c:v>-22</c:v>
                </c:pt>
                <c:pt idx="96">
                  <c:v>-23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8-43B6-B69E-E62C3D900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779048"/>
        <c:axId val="2139775352"/>
      </c:area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НИИ Гриппа</c:v>
                </c:pt>
              </c:strCache>
            </c:strRef>
          </c:tx>
          <c:spPr>
            <a:ln w="2857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Лист1!$A$2:$A$98</c:f>
              <c:numCache>
                <c:formatCode>General</c:formatCode>
                <c:ptCount val="97"/>
                <c:pt idx="0" formatCode="[$-419]d\ mmm;@">
                  <c:v>42675</c:v>
                </c:pt>
                <c:pt idx="30" formatCode="[$-419]d\ mmm;@">
                  <c:v>42705</c:v>
                </c:pt>
                <c:pt idx="61" formatCode="[$-419]d\ mmm;@">
                  <c:v>42736</c:v>
                </c:pt>
                <c:pt idx="92" formatCode="[$-419]d\ mmm;@">
                  <c:v>42767</c:v>
                </c:pt>
              </c:numCache>
            </c:numRef>
          </c:cat>
          <c:val>
            <c:numRef>
              <c:f>Лист1!$B$2:$B$98</c:f>
              <c:numCache>
                <c:formatCode>General</c:formatCode>
                <c:ptCount val="97"/>
                <c:pt idx="0">
                  <c:v>-31.3</c:v>
                </c:pt>
                <c:pt idx="1">
                  <c:v>-31.3</c:v>
                </c:pt>
                <c:pt idx="2">
                  <c:v>-31.3</c:v>
                </c:pt>
                <c:pt idx="3">
                  <c:v>-31.3</c:v>
                </c:pt>
                <c:pt idx="4">
                  <c:v>-31.3</c:v>
                </c:pt>
                <c:pt idx="5">
                  <c:v>-31.3</c:v>
                </c:pt>
                <c:pt idx="6">
                  <c:v>-18.600000000000001</c:v>
                </c:pt>
                <c:pt idx="7">
                  <c:v>-18.600000000000001</c:v>
                </c:pt>
                <c:pt idx="8">
                  <c:v>-18.600000000000001</c:v>
                </c:pt>
                <c:pt idx="9">
                  <c:v>-18.600000000000001</c:v>
                </c:pt>
                <c:pt idx="10">
                  <c:v>-18.600000000000001</c:v>
                </c:pt>
                <c:pt idx="11">
                  <c:v>-18.600000000000001</c:v>
                </c:pt>
                <c:pt idx="12">
                  <c:v>-18.600000000000001</c:v>
                </c:pt>
                <c:pt idx="13">
                  <c:v>-23.9</c:v>
                </c:pt>
                <c:pt idx="14">
                  <c:v>-23.9</c:v>
                </c:pt>
                <c:pt idx="15">
                  <c:v>-23.9</c:v>
                </c:pt>
                <c:pt idx="16">
                  <c:v>-23.9</c:v>
                </c:pt>
                <c:pt idx="17">
                  <c:v>-23.9</c:v>
                </c:pt>
                <c:pt idx="18">
                  <c:v>-23.9</c:v>
                </c:pt>
                <c:pt idx="19">
                  <c:v>-23.9</c:v>
                </c:pt>
                <c:pt idx="20">
                  <c:v>-18.5</c:v>
                </c:pt>
                <c:pt idx="21">
                  <c:v>-18.5</c:v>
                </c:pt>
                <c:pt idx="22">
                  <c:v>-18.5</c:v>
                </c:pt>
                <c:pt idx="23">
                  <c:v>-18.5</c:v>
                </c:pt>
                <c:pt idx="24">
                  <c:v>-18.5</c:v>
                </c:pt>
                <c:pt idx="25">
                  <c:v>-18.5</c:v>
                </c:pt>
                <c:pt idx="26">
                  <c:v>-18.5</c:v>
                </c:pt>
                <c:pt idx="27">
                  <c:v>-2.4</c:v>
                </c:pt>
                <c:pt idx="28">
                  <c:v>-2.4</c:v>
                </c:pt>
                <c:pt idx="29">
                  <c:v>-2.4</c:v>
                </c:pt>
                <c:pt idx="30">
                  <c:v>-2.4</c:v>
                </c:pt>
                <c:pt idx="31">
                  <c:v>-2.4</c:v>
                </c:pt>
                <c:pt idx="32">
                  <c:v>-2.4</c:v>
                </c:pt>
                <c:pt idx="33">
                  <c:v>-2.4</c:v>
                </c:pt>
                <c:pt idx="34">
                  <c:v>30.8</c:v>
                </c:pt>
                <c:pt idx="35">
                  <c:v>30.8</c:v>
                </c:pt>
                <c:pt idx="36">
                  <c:v>30.8</c:v>
                </c:pt>
                <c:pt idx="37">
                  <c:v>30.8</c:v>
                </c:pt>
                <c:pt idx="38">
                  <c:v>30.8</c:v>
                </c:pt>
                <c:pt idx="39">
                  <c:v>30.8</c:v>
                </c:pt>
                <c:pt idx="40">
                  <c:v>30.8</c:v>
                </c:pt>
                <c:pt idx="41">
                  <c:v>63.6</c:v>
                </c:pt>
                <c:pt idx="42">
                  <c:v>63.6</c:v>
                </c:pt>
                <c:pt idx="43">
                  <c:v>63.6</c:v>
                </c:pt>
                <c:pt idx="44">
                  <c:v>63.6</c:v>
                </c:pt>
                <c:pt idx="45">
                  <c:v>63.6</c:v>
                </c:pt>
                <c:pt idx="46">
                  <c:v>63.6</c:v>
                </c:pt>
                <c:pt idx="47">
                  <c:v>63.6</c:v>
                </c:pt>
                <c:pt idx="48">
                  <c:v>54.3</c:v>
                </c:pt>
                <c:pt idx="49">
                  <c:v>54.3</c:v>
                </c:pt>
                <c:pt idx="50">
                  <c:v>54.3</c:v>
                </c:pt>
                <c:pt idx="51">
                  <c:v>54.3</c:v>
                </c:pt>
                <c:pt idx="52">
                  <c:v>54.3</c:v>
                </c:pt>
                <c:pt idx="53">
                  <c:v>54.3</c:v>
                </c:pt>
                <c:pt idx="54">
                  <c:v>54.3</c:v>
                </c:pt>
                <c:pt idx="55">
                  <c:v>34.4</c:v>
                </c:pt>
                <c:pt idx="56">
                  <c:v>34.4</c:v>
                </c:pt>
                <c:pt idx="57">
                  <c:v>34.4</c:v>
                </c:pt>
                <c:pt idx="58">
                  <c:v>34.4</c:v>
                </c:pt>
                <c:pt idx="59">
                  <c:v>34.4</c:v>
                </c:pt>
                <c:pt idx="60">
                  <c:v>34.4</c:v>
                </c:pt>
                <c:pt idx="61">
                  <c:v>34.4</c:v>
                </c:pt>
                <c:pt idx="62">
                  <c:v>-23</c:v>
                </c:pt>
                <c:pt idx="63">
                  <c:v>-23</c:v>
                </c:pt>
                <c:pt idx="64">
                  <c:v>-23</c:v>
                </c:pt>
                <c:pt idx="65">
                  <c:v>-23</c:v>
                </c:pt>
                <c:pt idx="66">
                  <c:v>-23</c:v>
                </c:pt>
                <c:pt idx="67">
                  <c:v>-23</c:v>
                </c:pt>
                <c:pt idx="68">
                  <c:v>-23</c:v>
                </c:pt>
                <c:pt idx="69">
                  <c:v>-3.8</c:v>
                </c:pt>
                <c:pt idx="70">
                  <c:v>-3.8</c:v>
                </c:pt>
                <c:pt idx="71">
                  <c:v>-3.8</c:v>
                </c:pt>
                <c:pt idx="72">
                  <c:v>-3.8</c:v>
                </c:pt>
                <c:pt idx="73">
                  <c:v>-3.8</c:v>
                </c:pt>
                <c:pt idx="74">
                  <c:v>-3.8</c:v>
                </c:pt>
                <c:pt idx="75">
                  <c:v>-3.8</c:v>
                </c:pt>
                <c:pt idx="76">
                  <c:v>-18.2</c:v>
                </c:pt>
                <c:pt idx="77">
                  <c:v>-18.2</c:v>
                </c:pt>
                <c:pt idx="78">
                  <c:v>-18.2</c:v>
                </c:pt>
                <c:pt idx="79">
                  <c:v>-18.2</c:v>
                </c:pt>
                <c:pt idx="80">
                  <c:v>-18.2</c:v>
                </c:pt>
                <c:pt idx="81">
                  <c:v>-18.2</c:v>
                </c:pt>
                <c:pt idx="82">
                  <c:v>-18.2</c:v>
                </c:pt>
                <c:pt idx="83">
                  <c:v>-23.8</c:v>
                </c:pt>
                <c:pt idx="84">
                  <c:v>-23.8</c:v>
                </c:pt>
                <c:pt idx="85">
                  <c:v>-23.8</c:v>
                </c:pt>
                <c:pt idx="86">
                  <c:v>-23.8</c:v>
                </c:pt>
                <c:pt idx="87">
                  <c:v>-23.8</c:v>
                </c:pt>
                <c:pt idx="88">
                  <c:v>-23.8</c:v>
                </c:pt>
                <c:pt idx="89">
                  <c:v>-23.8</c:v>
                </c:pt>
                <c:pt idx="90">
                  <c:v>-22.9</c:v>
                </c:pt>
                <c:pt idx="91">
                  <c:v>-22.9</c:v>
                </c:pt>
                <c:pt idx="92">
                  <c:v>-22.9</c:v>
                </c:pt>
                <c:pt idx="93">
                  <c:v>-22.9</c:v>
                </c:pt>
                <c:pt idx="94">
                  <c:v>-22.9</c:v>
                </c:pt>
                <c:pt idx="95">
                  <c:v>-22.9</c:v>
                </c:pt>
                <c:pt idx="96">
                  <c:v>-22.9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48-43B6-B69E-E62C3D900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768312"/>
        <c:axId val="2139771800"/>
      </c:lineChart>
      <c:catAx>
        <c:axId val="2139768312"/>
        <c:scaling>
          <c:orientation val="minMax"/>
        </c:scaling>
        <c:delete val="0"/>
        <c:axPos val="b"/>
        <c:numFmt formatCode="[$-419]d\ mmm;@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60000" vert="horz" anchor="ctr" anchorCtr="0"/>
          <a:lstStyle/>
          <a:p>
            <a:pPr>
              <a:defRPr sz="900"/>
            </a:pPr>
            <a:endParaRPr lang="ru-RU"/>
          </a:p>
        </c:txPr>
        <c:crossAx val="2139771800"/>
        <c:crossesAt val="-50"/>
        <c:auto val="0"/>
        <c:lblAlgn val="ctr"/>
        <c:lblOffset val="50"/>
        <c:noMultiLvlLbl val="0"/>
      </c:catAx>
      <c:valAx>
        <c:axId val="2139771800"/>
        <c:scaling>
          <c:orientation val="minMax"/>
          <c:min val="-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139768312"/>
        <c:crosses val="autoZero"/>
        <c:crossBetween val="midCat"/>
      </c:valAx>
      <c:valAx>
        <c:axId val="2139775352"/>
        <c:scaling>
          <c:orientation val="minMax"/>
          <c:min val="-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139779048"/>
        <c:crosses val="max"/>
        <c:crossBetween val="between"/>
      </c:valAx>
      <c:dateAx>
        <c:axId val="2139779048"/>
        <c:scaling>
          <c:orientation val="minMax"/>
        </c:scaling>
        <c:delete val="1"/>
        <c:axPos val="b"/>
        <c:numFmt formatCode="[$-419]d\ mmm;@" sourceLinked="1"/>
        <c:majorTickMark val="out"/>
        <c:minorTickMark val="none"/>
        <c:tickLblPos val="nextTo"/>
        <c:crossAx val="213977535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7994527032703"/>
          <c:y val="0.105977433050048"/>
          <c:w val="0.80405986901034998"/>
          <c:h val="7.8706625293000806E-2"/>
        </c:manualLayout>
      </c:layout>
      <c:overlay val="0"/>
      <c:txPr>
        <a:bodyPr/>
        <a:lstStyle/>
        <a:p>
          <a:pPr>
            <a:defRPr sz="10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ru-RU" dirty="0" smtClean="0">
                <a:solidFill>
                  <a:schemeClr val="bg1"/>
                </a:solidFill>
              </a:rPr>
              <a:t>Москва + обл.</a:t>
            </a:r>
            <a:endParaRPr lang="ru-RU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9892375057516299"/>
          <c:y val="0.51115064943805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6603424297964E-2"/>
          <c:y val="0.119239994224975"/>
          <c:w val="0.907619222952607"/>
          <c:h val="0.71003869217307303"/>
        </c:manualLayout>
      </c:layout>
      <c:areaChart>
        <c:grouping val="standard"/>
        <c:varyColors val="0"/>
        <c:ser>
          <c:idx val="5"/>
          <c:order val="1"/>
          <c:tx>
            <c:strRef>
              <c:f>Лист1!$C$1</c:f>
              <c:strCache>
                <c:ptCount val="1"/>
                <c:pt idx="0">
                  <c:v>Триггер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</c:spPr>
          <c:cat>
            <c:numRef>
              <c:f>Лист1!$A$2:$A$98</c:f>
              <c:numCache>
                <c:formatCode>General</c:formatCode>
                <c:ptCount val="97"/>
                <c:pt idx="0" formatCode="[$-419]d\ mmm;@">
                  <c:v>42675</c:v>
                </c:pt>
                <c:pt idx="30" formatCode="[$-419]d\ mmm;@">
                  <c:v>42705</c:v>
                </c:pt>
                <c:pt idx="61" formatCode="[$-419]d\ mmm;@">
                  <c:v>42736</c:v>
                </c:pt>
                <c:pt idx="92" formatCode="[$-419]d\ mmm;@">
                  <c:v>42767</c:v>
                </c:pt>
              </c:numCache>
            </c:numRef>
          </c:cat>
          <c:val>
            <c:numRef>
              <c:f>Лист1!$C$2:$C$98</c:f>
              <c:numCache>
                <c:formatCode>General</c:formatCode>
                <c:ptCount val="97"/>
                <c:pt idx="0">
                  <c:v>-1</c:v>
                </c:pt>
                <c:pt idx="1">
                  <c:v>1</c:v>
                </c:pt>
                <c:pt idx="2">
                  <c:v>-3</c:v>
                </c:pt>
                <c:pt idx="3">
                  <c:v>-8</c:v>
                </c:pt>
                <c:pt idx="4">
                  <c:v>-10</c:v>
                </c:pt>
                <c:pt idx="5">
                  <c:v>-9</c:v>
                </c:pt>
                <c:pt idx="6">
                  <c:v>1</c:v>
                </c:pt>
                <c:pt idx="7">
                  <c:v>-10</c:v>
                </c:pt>
                <c:pt idx="8">
                  <c:v>-21</c:v>
                </c:pt>
                <c:pt idx="9">
                  <c:v>-13</c:v>
                </c:pt>
                <c:pt idx="10">
                  <c:v>-9</c:v>
                </c:pt>
                <c:pt idx="11">
                  <c:v>-17</c:v>
                </c:pt>
                <c:pt idx="12">
                  <c:v>-17</c:v>
                </c:pt>
                <c:pt idx="13">
                  <c:v>-2</c:v>
                </c:pt>
                <c:pt idx="14">
                  <c:v>-9</c:v>
                </c:pt>
                <c:pt idx="15">
                  <c:v>-15</c:v>
                </c:pt>
                <c:pt idx="16">
                  <c:v>-19</c:v>
                </c:pt>
                <c:pt idx="17">
                  <c:v>-11</c:v>
                </c:pt>
                <c:pt idx="18">
                  <c:v>-14</c:v>
                </c:pt>
                <c:pt idx="19">
                  <c:v>-15</c:v>
                </c:pt>
                <c:pt idx="20">
                  <c:v>-2</c:v>
                </c:pt>
                <c:pt idx="21">
                  <c:v>-5</c:v>
                </c:pt>
                <c:pt idx="22">
                  <c:v>-3</c:v>
                </c:pt>
                <c:pt idx="23">
                  <c:v>1</c:v>
                </c:pt>
                <c:pt idx="24">
                  <c:v>-3</c:v>
                </c:pt>
                <c:pt idx="25">
                  <c:v>-10</c:v>
                </c:pt>
                <c:pt idx="26">
                  <c:v>-11</c:v>
                </c:pt>
                <c:pt idx="27">
                  <c:v>5</c:v>
                </c:pt>
                <c:pt idx="28">
                  <c:v>1</c:v>
                </c:pt>
                <c:pt idx="29">
                  <c:v>3</c:v>
                </c:pt>
                <c:pt idx="30">
                  <c:v>6</c:v>
                </c:pt>
                <c:pt idx="31">
                  <c:v>8</c:v>
                </c:pt>
                <c:pt idx="32">
                  <c:v>5</c:v>
                </c:pt>
                <c:pt idx="33">
                  <c:v>3</c:v>
                </c:pt>
                <c:pt idx="34">
                  <c:v>22</c:v>
                </c:pt>
                <c:pt idx="35">
                  <c:v>16</c:v>
                </c:pt>
                <c:pt idx="36">
                  <c:v>18</c:v>
                </c:pt>
                <c:pt idx="37">
                  <c:v>22</c:v>
                </c:pt>
                <c:pt idx="38">
                  <c:v>23</c:v>
                </c:pt>
                <c:pt idx="39">
                  <c:v>17</c:v>
                </c:pt>
                <c:pt idx="40">
                  <c:v>23</c:v>
                </c:pt>
                <c:pt idx="41">
                  <c:v>48</c:v>
                </c:pt>
                <c:pt idx="42">
                  <c:v>42</c:v>
                </c:pt>
                <c:pt idx="43">
                  <c:v>43</c:v>
                </c:pt>
                <c:pt idx="44">
                  <c:v>42</c:v>
                </c:pt>
                <c:pt idx="45">
                  <c:v>43</c:v>
                </c:pt>
                <c:pt idx="46">
                  <c:v>40</c:v>
                </c:pt>
                <c:pt idx="47">
                  <c:v>38</c:v>
                </c:pt>
                <c:pt idx="48">
                  <c:v>65</c:v>
                </c:pt>
                <c:pt idx="49">
                  <c:v>54</c:v>
                </c:pt>
                <c:pt idx="50">
                  <c:v>29</c:v>
                </c:pt>
                <c:pt idx="51">
                  <c:v>42</c:v>
                </c:pt>
                <c:pt idx="52">
                  <c:v>48</c:v>
                </c:pt>
                <c:pt idx="53">
                  <c:v>40</c:v>
                </c:pt>
                <c:pt idx="54">
                  <c:v>31</c:v>
                </c:pt>
                <c:pt idx="55">
                  <c:v>59</c:v>
                </c:pt>
                <c:pt idx="56">
                  <c:v>48</c:v>
                </c:pt>
                <c:pt idx="57">
                  <c:v>43</c:v>
                </c:pt>
                <c:pt idx="58">
                  <c:v>41</c:v>
                </c:pt>
                <c:pt idx="59">
                  <c:v>29</c:v>
                </c:pt>
                <c:pt idx="60">
                  <c:v>12</c:v>
                </c:pt>
                <c:pt idx="61">
                  <c:v>1</c:v>
                </c:pt>
                <c:pt idx="62">
                  <c:v>15</c:v>
                </c:pt>
                <c:pt idx="63">
                  <c:v>2</c:v>
                </c:pt>
                <c:pt idx="64">
                  <c:v>2</c:v>
                </c:pt>
                <c:pt idx="65">
                  <c:v>4</c:v>
                </c:pt>
                <c:pt idx="66">
                  <c:v>-3</c:v>
                </c:pt>
                <c:pt idx="67">
                  <c:v>-8</c:v>
                </c:pt>
                <c:pt idx="68">
                  <c:v>-12</c:v>
                </c:pt>
                <c:pt idx="69">
                  <c:v>9</c:v>
                </c:pt>
                <c:pt idx="70">
                  <c:v>2</c:v>
                </c:pt>
                <c:pt idx="71">
                  <c:v>4</c:v>
                </c:pt>
                <c:pt idx="72">
                  <c:v>0</c:v>
                </c:pt>
                <c:pt idx="73">
                  <c:v>0</c:v>
                </c:pt>
                <c:pt idx="74">
                  <c:v>-12</c:v>
                </c:pt>
                <c:pt idx="75">
                  <c:v>-17</c:v>
                </c:pt>
                <c:pt idx="76">
                  <c:v>-13</c:v>
                </c:pt>
                <c:pt idx="77">
                  <c:v>-21</c:v>
                </c:pt>
                <c:pt idx="78">
                  <c:v>-11</c:v>
                </c:pt>
                <c:pt idx="79">
                  <c:v>-14</c:v>
                </c:pt>
                <c:pt idx="80">
                  <c:v>-13</c:v>
                </c:pt>
                <c:pt idx="81">
                  <c:v>-17</c:v>
                </c:pt>
                <c:pt idx="82">
                  <c:v>-23</c:v>
                </c:pt>
                <c:pt idx="83">
                  <c:v>-4</c:v>
                </c:pt>
                <c:pt idx="84">
                  <c:v>-15</c:v>
                </c:pt>
                <c:pt idx="85">
                  <c:v>-19</c:v>
                </c:pt>
                <c:pt idx="86">
                  <c:v>-14</c:v>
                </c:pt>
                <c:pt idx="87">
                  <c:v>-14</c:v>
                </c:pt>
                <c:pt idx="88">
                  <c:v>-21</c:v>
                </c:pt>
                <c:pt idx="89">
                  <c:v>-22</c:v>
                </c:pt>
                <c:pt idx="90">
                  <c:v>-9</c:v>
                </c:pt>
                <c:pt idx="91">
                  <c:v>-11</c:v>
                </c:pt>
                <c:pt idx="92">
                  <c:v>-11</c:v>
                </c:pt>
                <c:pt idx="93">
                  <c:v>-13</c:v>
                </c:pt>
                <c:pt idx="94">
                  <c:v>-43</c:v>
                </c:pt>
                <c:pt idx="95">
                  <c:v>-22</c:v>
                </c:pt>
                <c:pt idx="96">
                  <c:v>-23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8-43B6-B69E-E62C3D900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859944"/>
        <c:axId val="2139856248"/>
      </c:area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НИИ Гриппа</c:v>
                </c:pt>
              </c:strCache>
            </c:strRef>
          </c:tx>
          <c:spPr>
            <a:ln w="2857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Лист1!$A$2:$A$98</c:f>
              <c:numCache>
                <c:formatCode>General</c:formatCode>
                <c:ptCount val="97"/>
                <c:pt idx="0" formatCode="[$-419]d\ mmm;@">
                  <c:v>42675</c:v>
                </c:pt>
                <c:pt idx="30" formatCode="[$-419]d\ mmm;@">
                  <c:v>42705</c:v>
                </c:pt>
                <c:pt idx="61" formatCode="[$-419]d\ mmm;@">
                  <c:v>42736</c:v>
                </c:pt>
                <c:pt idx="92" formatCode="[$-419]d\ mmm;@">
                  <c:v>42767</c:v>
                </c:pt>
              </c:numCache>
            </c:numRef>
          </c:cat>
          <c:val>
            <c:numRef>
              <c:f>Лист1!$B$2:$B$98</c:f>
              <c:numCache>
                <c:formatCode>General</c:formatCode>
                <c:ptCount val="97"/>
                <c:pt idx="0">
                  <c:v>-31.3</c:v>
                </c:pt>
                <c:pt idx="1">
                  <c:v>-31.3</c:v>
                </c:pt>
                <c:pt idx="2">
                  <c:v>-31.3</c:v>
                </c:pt>
                <c:pt idx="3">
                  <c:v>-31.3</c:v>
                </c:pt>
                <c:pt idx="4">
                  <c:v>-31.3</c:v>
                </c:pt>
                <c:pt idx="5">
                  <c:v>-31.3</c:v>
                </c:pt>
                <c:pt idx="6">
                  <c:v>-18.600000000000001</c:v>
                </c:pt>
                <c:pt idx="7">
                  <c:v>-18.600000000000001</c:v>
                </c:pt>
                <c:pt idx="8">
                  <c:v>-18.600000000000001</c:v>
                </c:pt>
                <c:pt idx="9">
                  <c:v>-18.600000000000001</c:v>
                </c:pt>
                <c:pt idx="10">
                  <c:v>-18.600000000000001</c:v>
                </c:pt>
                <c:pt idx="11">
                  <c:v>-18.600000000000001</c:v>
                </c:pt>
                <c:pt idx="12">
                  <c:v>-18.600000000000001</c:v>
                </c:pt>
                <c:pt idx="13">
                  <c:v>-23.9</c:v>
                </c:pt>
                <c:pt idx="14">
                  <c:v>-23.9</c:v>
                </c:pt>
                <c:pt idx="15">
                  <c:v>-23.9</c:v>
                </c:pt>
                <c:pt idx="16">
                  <c:v>-23.9</c:v>
                </c:pt>
                <c:pt idx="17">
                  <c:v>-23.9</c:v>
                </c:pt>
                <c:pt idx="18">
                  <c:v>-23.9</c:v>
                </c:pt>
                <c:pt idx="19">
                  <c:v>-23.9</c:v>
                </c:pt>
                <c:pt idx="20">
                  <c:v>-18.5</c:v>
                </c:pt>
                <c:pt idx="21">
                  <c:v>-18.5</c:v>
                </c:pt>
                <c:pt idx="22">
                  <c:v>-18.5</c:v>
                </c:pt>
                <c:pt idx="23">
                  <c:v>-18.5</c:v>
                </c:pt>
                <c:pt idx="24">
                  <c:v>-18.5</c:v>
                </c:pt>
                <c:pt idx="25">
                  <c:v>-18.5</c:v>
                </c:pt>
                <c:pt idx="26">
                  <c:v>-18.5</c:v>
                </c:pt>
                <c:pt idx="27">
                  <c:v>-2.4</c:v>
                </c:pt>
                <c:pt idx="28">
                  <c:v>-2.4</c:v>
                </c:pt>
                <c:pt idx="29">
                  <c:v>-2.4</c:v>
                </c:pt>
                <c:pt idx="30">
                  <c:v>-2.4</c:v>
                </c:pt>
                <c:pt idx="31">
                  <c:v>-2.4</c:v>
                </c:pt>
                <c:pt idx="32">
                  <c:v>-2.4</c:v>
                </c:pt>
                <c:pt idx="33">
                  <c:v>-2.4</c:v>
                </c:pt>
                <c:pt idx="34">
                  <c:v>30.8</c:v>
                </c:pt>
                <c:pt idx="35">
                  <c:v>30.8</c:v>
                </c:pt>
                <c:pt idx="36">
                  <c:v>30.8</c:v>
                </c:pt>
                <c:pt idx="37">
                  <c:v>30.8</c:v>
                </c:pt>
                <c:pt idx="38">
                  <c:v>30.8</c:v>
                </c:pt>
                <c:pt idx="39">
                  <c:v>30.8</c:v>
                </c:pt>
                <c:pt idx="40">
                  <c:v>30.8</c:v>
                </c:pt>
                <c:pt idx="41">
                  <c:v>63.6</c:v>
                </c:pt>
                <c:pt idx="42">
                  <c:v>63.6</c:v>
                </c:pt>
                <c:pt idx="43">
                  <c:v>63.6</c:v>
                </c:pt>
                <c:pt idx="44">
                  <c:v>63.6</c:v>
                </c:pt>
                <c:pt idx="45">
                  <c:v>63.6</c:v>
                </c:pt>
                <c:pt idx="46">
                  <c:v>63.6</c:v>
                </c:pt>
                <c:pt idx="47">
                  <c:v>63.6</c:v>
                </c:pt>
                <c:pt idx="48">
                  <c:v>54.3</c:v>
                </c:pt>
                <c:pt idx="49">
                  <c:v>54.3</c:v>
                </c:pt>
                <c:pt idx="50">
                  <c:v>54.3</c:v>
                </c:pt>
                <c:pt idx="51">
                  <c:v>54.3</c:v>
                </c:pt>
                <c:pt idx="52">
                  <c:v>54.3</c:v>
                </c:pt>
                <c:pt idx="53">
                  <c:v>54.3</c:v>
                </c:pt>
                <c:pt idx="54">
                  <c:v>54.3</c:v>
                </c:pt>
                <c:pt idx="55">
                  <c:v>34.4</c:v>
                </c:pt>
                <c:pt idx="56">
                  <c:v>34.4</c:v>
                </c:pt>
                <c:pt idx="57">
                  <c:v>34.4</c:v>
                </c:pt>
                <c:pt idx="58">
                  <c:v>34.4</c:v>
                </c:pt>
                <c:pt idx="59">
                  <c:v>34.4</c:v>
                </c:pt>
                <c:pt idx="60">
                  <c:v>34.4</c:v>
                </c:pt>
                <c:pt idx="61">
                  <c:v>34.4</c:v>
                </c:pt>
                <c:pt idx="62">
                  <c:v>-23</c:v>
                </c:pt>
                <c:pt idx="63">
                  <c:v>-23</c:v>
                </c:pt>
                <c:pt idx="64">
                  <c:v>-23</c:v>
                </c:pt>
                <c:pt idx="65">
                  <c:v>-23</c:v>
                </c:pt>
                <c:pt idx="66">
                  <c:v>-23</c:v>
                </c:pt>
                <c:pt idx="67">
                  <c:v>-23</c:v>
                </c:pt>
                <c:pt idx="68">
                  <c:v>-23</c:v>
                </c:pt>
                <c:pt idx="69">
                  <c:v>-3.8</c:v>
                </c:pt>
                <c:pt idx="70">
                  <c:v>-3.8</c:v>
                </c:pt>
                <c:pt idx="71">
                  <c:v>-3.8</c:v>
                </c:pt>
                <c:pt idx="72">
                  <c:v>-3.8</c:v>
                </c:pt>
                <c:pt idx="73">
                  <c:v>-3.8</c:v>
                </c:pt>
                <c:pt idx="74">
                  <c:v>-3.8</c:v>
                </c:pt>
                <c:pt idx="75">
                  <c:v>-3.8</c:v>
                </c:pt>
                <c:pt idx="76">
                  <c:v>-18.2</c:v>
                </c:pt>
                <c:pt idx="77">
                  <c:v>-18.2</c:v>
                </c:pt>
                <c:pt idx="78">
                  <c:v>-18.2</c:v>
                </c:pt>
                <c:pt idx="79">
                  <c:v>-18.2</c:v>
                </c:pt>
                <c:pt idx="80">
                  <c:v>-18.2</c:v>
                </c:pt>
                <c:pt idx="81">
                  <c:v>-18.2</c:v>
                </c:pt>
                <c:pt idx="82">
                  <c:v>-18.2</c:v>
                </c:pt>
                <c:pt idx="83">
                  <c:v>-23.8</c:v>
                </c:pt>
                <c:pt idx="84">
                  <c:v>-23.8</c:v>
                </c:pt>
                <c:pt idx="85">
                  <c:v>-23.8</c:v>
                </c:pt>
                <c:pt idx="86">
                  <c:v>-23.8</c:v>
                </c:pt>
                <c:pt idx="87">
                  <c:v>-23.8</c:v>
                </c:pt>
                <c:pt idx="88">
                  <c:v>-23.8</c:v>
                </c:pt>
                <c:pt idx="89">
                  <c:v>-23.8</c:v>
                </c:pt>
                <c:pt idx="90">
                  <c:v>-22.9</c:v>
                </c:pt>
                <c:pt idx="91">
                  <c:v>-22.9</c:v>
                </c:pt>
                <c:pt idx="92">
                  <c:v>-22.9</c:v>
                </c:pt>
                <c:pt idx="93">
                  <c:v>-22.9</c:v>
                </c:pt>
                <c:pt idx="94">
                  <c:v>-22.9</c:v>
                </c:pt>
                <c:pt idx="95">
                  <c:v>-22.9</c:v>
                </c:pt>
                <c:pt idx="96">
                  <c:v>-22.9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48-43B6-B69E-E62C3D900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849208"/>
        <c:axId val="2139852696"/>
      </c:lineChart>
      <c:catAx>
        <c:axId val="2139849208"/>
        <c:scaling>
          <c:orientation val="minMax"/>
        </c:scaling>
        <c:delete val="0"/>
        <c:axPos val="b"/>
        <c:numFmt formatCode="[$-419]d\ mmm;@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60000" vert="horz" anchor="ctr" anchorCtr="0"/>
          <a:lstStyle/>
          <a:p>
            <a:pPr>
              <a:defRPr sz="900"/>
            </a:pPr>
            <a:endParaRPr lang="ru-RU"/>
          </a:p>
        </c:txPr>
        <c:crossAx val="2139852696"/>
        <c:crossesAt val="-50"/>
        <c:auto val="0"/>
        <c:lblAlgn val="ctr"/>
        <c:lblOffset val="50"/>
        <c:noMultiLvlLbl val="0"/>
      </c:catAx>
      <c:valAx>
        <c:axId val="2139852696"/>
        <c:scaling>
          <c:orientation val="minMax"/>
          <c:min val="-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139849208"/>
        <c:crosses val="autoZero"/>
        <c:crossBetween val="midCat"/>
      </c:valAx>
      <c:valAx>
        <c:axId val="2139856248"/>
        <c:scaling>
          <c:orientation val="minMax"/>
          <c:min val="-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139859944"/>
        <c:crosses val="max"/>
        <c:crossBetween val="between"/>
      </c:valAx>
      <c:dateAx>
        <c:axId val="2139859944"/>
        <c:scaling>
          <c:orientation val="minMax"/>
        </c:scaling>
        <c:delete val="1"/>
        <c:axPos val="b"/>
        <c:numFmt formatCode="[$-419]d\ mmm;@" sourceLinked="1"/>
        <c:majorTickMark val="out"/>
        <c:minorTickMark val="none"/>
        <c:tickLblPos val="nextTo"/>
        <c:crossAx val="213985624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7994527032703"/>
          <c:y val="0.105977433050048"/>
          <c:w val="0.80405986901034998"/>
          <c:h val="7.8706625293000806E-2"/>
        </c:manualLayout>
      </c:layout>
      <c:overlay val="0"/>
      <c:txPr>
        <a:bodyPr/>
        <a:lstStyle/>
        <a:p>
          <a:pPr>
            <a:defRPr sz="10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91268405727401E-2"/>
          <c:y val="0.272309886666387"/>
          <c:w val="0.87845167607515995"/>
          <c:h val="0.47409990193012203"/>
        </c:manualLayout>
      </c:layout>
      <c:area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Триггер</c:v>
                </c:pt>
              </c:strCache>
            </c:strRef>
          </c:tx>
          <c:spPr>
            <a:solidFill>
              <a:schemeClr val="bg1"/>
            </a:solidFill>
            <a:ln w="38101">
              <a:noFill/>
              <a:prstDash val="lgDash"/>
            </a:ln>
          </c:spPr>
          <c:cat>
            <c:numRef>
              <c:f>Sheet1!$B$1:$N$1</c:f>
              <c:numCache>
                <c:formatCode>General</c:formatCode>
                <c:ptCount val="13"/>
                <c:pt idx="0" formatCode="[$-419]d\ mmm;@">
                  <c:v>42709</c:v>
                </c:pt>
                <c:pt idx="4" formatCode="[$-419]d\ mmm;@">
                  <c:v>42737</c:v>
                </c:pt>
                <c:pt idx="8" formatCode="[$-419]d\ mmm;@">
                  <c:v>42765</c:v>
                </c:pt>
                <c:pt idx="11" formatCode="[$-419]d\ mmm;@">
                  <c:v>42786</c:v>
                </c:pt>
              </c:numCache>
            </c:numRef>
          </c:cat>
          <c:val>
            <c:numRef>
              <c:f>Sheet1!$B$2:$N$2</c:f>
              <c:numCache>
                <c:formatCode>0</c:formatCode>
                <c:ptCount val="13"/>
                <c:pt idx="0">
                  <c:v>100.0000000000114</c:v>
                </c:pt>
                <c:pt idx="1">
                  <c:v>118.45238095239441</c:v>
                </c:pt>
                <c:pt idx="2">
                  <c:v>136.7559523809679</c:v>
                </c:pt>
                <c:pt idx="3">
                  <c:v>154.01785714287459</c:v>
                </c:pt>
                <c:pt idx="4">
                  <c:v>133.63095238096761</c:v>
                </c:pt>
                <c:pt idx="5">
                  <c:v>123.6607142857283</c:v>
                </c:pt>
                <c:pt idx="6">
                  <c:v>107.7380952381075</c:v>
                </c:pt>
                <c:pt idx="7">
                  <c:v>95.833333333344186</c:v>
                </c:pt>
                <c:pt idx="8">
                  <c:v>89.28571428572441</c:v>
                </c:pt>
                <c:pt idx="9">
                  <c:v>91.071428571438872</c:v>
                </c:pt>
                <c:pt idx="10">
                  <c:v>95.982142857153661</c:v>
                </c:pt>
                <c:pt idx="11">
                  <c:v>98.363095238106411</c:v>
                </c:pt>
                <c:pt idx="12">
                  <c:v>82.291666666676093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B-43A5-A098-932070181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903352"/>
        <c:axId val="2139906904"/>
      </c:area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Системные препараты</c:v>
                </c:pt>
              </c:strCache>
            </c:strRef>
          </c:tx>
          <c:spPr>
            <a:ln w="25401">
              <a:solidFill>
                <a:srgbClr val="E46C0A"/>
              </a:solidFill>
              <a:prstDash val="solid"/>
            </a:ln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  <c:pt idx="0" formatCode="[$-419]d\ mmm;@">
                  <c:v>42709</c:v>
                </c:pt>
                <c:pt idx="4" formatCode="[$-419]d\ mmm;@">
                  <c:v>42737</c:v>
                </c:pt>
                <c:pt idx="8" formatCode="[$-419]d\ mmm;@">
                  <c:v>42765</c:v>
                </c:pt>
                <c:pt idx="11" formatCode="[$-419]d\ mmm;@">
                  <c:v>42786</c:v>
                </c:pt>
              </c:numCache>
            </c:numRef>
          </c:cat>
          <c:val>
            <c:numRef>
              <c:f>Sheet1!$B$3:$N$3</c:f>
              <c:numCache>
                <c:formatCode>0</c:formatCode>
                <c:ptCount val="13"/>
                <c:pt idx="0">
                  <c:v>100.0000000000114</c:v>
                </c:pt>
                <c:pt idx="1">
                  <c:v>121.3413657606787</c:v>
                </c:pt>
                <c:pt idx="2">
                  <c:v>134.8537673541808</c:v>
                </c:pt>
                <c:pt idx="3">
                  <c:v>149.3250699436658</c:v>
                </c:pt>
                <c:pt idx="4">
                  <c:v>121.2783906690141</c:v>
                </c:pt>
                <c:pt idx="5">
                  <c:v>116.7264643139727</c:v>
                </c:pt>
                <c:pt idx="6">
                  <c:v>108.7355406675017</c:v>
                </c:pt>
                <c:pt idx="7">
                  <c:v>102.9415558697095</c:v>
                </c:pt>
                <c:pt idx="8">
                  <c:v>96.733608061969264</c:v>
                </c:pt>
                <c:pt idx="9">
                  <c:v>96.193772480899625</c:v>
                </c:pt>
                <c:pt idx="10">
                  <c:v>95.819425747953446</c:v>
                </c:pt>
                <c:pt idx="11">
                  <c:v>84.494223850356505</c:v>
                </c:pt>
                <c:pt idx="12">
                  <c:v>75.533926552471925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AB-43A5-A098-93207018107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Препараты для горла</c:v>
                </c:pt>
              </c:strCache>
            </c:strRef>
          </c:tx>
          <c:spPr>
            <a:ln w="25401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  <c:pt idx="0" formatCode="[$-419]d\ mmm;@">
                  <c:v>42709</c:v>
                </c:pt>
                <c:pt idx="4" formatCode="[$-419]d\ mmm;@">
                  <c:v>42737</c:v>
                </c:pt>
                <c:pt idx="8" formatCode="[$-419]d\ mmm;@">
                  <c:v>42765</c:v>
                </c:pt>
                <c:pt idx="11" formatCode="[$-419]d\ mmm;@">
                  <c:v>42786</c:v>
                </c:pt>
              </c:numCache>
            </c:numRef>
          </c:cat>
          <c:val>
            <c:numRef>
              <c:f>Sheet1!$B$4:$N$4</c:f>
              <c:numCache>
                <c:formatCode>0</c:formatCode>
                <c:ptCount val="13"/>
                <c:pt idx="0">
                  <c:v>100.0000000000114</c:v>
                </c:pt>
                <c:pt idx="1">
                  <c:v>117.41348509525621</c:v>
                </c:pt>
                <c:pt idx="2">
                  <c:v>120.57566536072621</c:v>
                </c:pt>
                <c:pt idx="3">
                  <c:v>128.1566366006266</c:v>
                </c:pt>
                <c:pt idx="4">
                  <c:v>106.7184253598794</c:v>
                </c:pt>
                <c:pt idx="5">
                  <c:v>96.29601719186401</c:v>
                </c:pt>
                <c:pt idx="6">
                  <c:v>95.74540588665738</c:v>
                </c:pt>
                <c:pt idx="7">
                  <c:v>89.894376317983031</c:v>
                </c:pt>
                <c:pt idx="8">
                  <c:v>86.277462781078697</c:v>
                </c:pt>
                <c:pt idx="9">
                  <c:v>88.406688345737194</c:v>
                </c:pt>
                <c:pt idx="10">
                  <c:v>91.565508042843348</c:v>
                </c:pt>
                <c:pt idx="11">
                  <c:v>85.183394107863975</c:v>
                </c:pt>
                <c:pt idx="12">
                  <c:v>76.762306235874249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AB-43A5-A098-93207018107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Препараты от насморка</c:v>
                </c:pt>
              </c:strCache>
            </c:strRef>
          </c:tx>
          <c:spPr>
            <a:ln w="31750">
              <a:solidFill>
                <a:srgbClr val="FF0066"/>
              </a:solidFill>
              <a:prstDash val="solid"/>
            </a:ln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  <c:pt idx="0" formatCode="[$-419]d\ mmm;@">
                  <c:v>42709</c:v>
                </c:pt>
                <c:pt idx="4" formatCode="[$-419]d\ mmm;@">
                  <c:v>42737</c:v>
                </c:pt>
                <c:pt idx="8" formatCode="[$-419]d\ mmm;@">
                  <c:v>42765</c:v>
                </c:pt>
                <c:pt idx="11" formatCode="[$-419]d\ mmm;@">
                  <c:v>42786</c:v>
                </c:pt>
              </c:numCache>
            </c:numRef>
          </c:cat>
          <c:val>
            <c:numRef>
              <c:f>Sheet1!$B$5:$N$5</c:f>
              <c:numCache>
                <c:formatCode>0</c:formatCode>
                <c:ptCount val="13"/>
                <c:pt idx="0">
                  <c:v>100.0000000000114</c:v>
                </c:pt>
                <c:pt idx="1">
                  <c:v>108.0220611581839</c:v>
                </c:pt>
                <c:pt idx="2">
                  <c:v>109.2466357517891</c:v>
                </c:pt>
                <c:pt idx="3">
                  <c:v>114.7693338925844</c:v>
                </c:pt>
                <c:pt idx="4">
                  <c:v>91.193176250162253</c:v>
                </c:pt>
                <c:pt idx="5">
                  <c:v>100.8102418966125</c:v>
                </c:pt>
                <c:pt idx="6">
                  <c:v>93.741106742618726</c:v>
                </c:pt>
                <c:pt idx="7">
                  <c:v>89.771431035371549</c:v>
                </c:pt>
                <c:pt idx="8">
                  <c:v>86.016957457410328</c:v>
                </c:pt>
                <c:pt idx="9">
                  <c:v>89.614537315432159</c:v>
                </c:pt>
                <c:pt idx="10">
                  <c:v>94.354570007340911</c:v>
                </c:pt>
                <c:pt idx="11">
                  <c:v>84.169511855726086</c:v>
                </c:pt>
                <c:pt idx="12">
                  <c:v>77.624074415258718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AB-43A5-A098-932070181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903352"/>
        <c:axId val="2139906904"/>
      </c:lineChart>
      <c:catAx>
        <c:axId val="2139903352"/>
        <c:scaling>
          <c:orientation val="minMax"/>
        </c:scaling>
        <c:delete val="0"/>
        <c:axPos val="b"/>
        <c:numFmt formatCode="[$-419]d\ mmm;@" sourceLinked="1"/>
        <c:majorTickMark val="none"/>
        <c:minorTickMark val="none"/>
        <c:tickLblPos val="nextTo"/>
        <c:spPr>
          <a:noFill/>
          <a:ln w="12700">
            <a:noFill/>
            <a:prstDash val="solid"/>
          </a:ln>
        </c:spPr>
        <c:txPr>
          <a:bodyPr rot="60000"/>
          <a:lstStyle/>
          <a:p>
            <a:pPr>
              <a:defRPr sz="900" b="1"/>
            </a:pPr>
            <a:endParaRPr lang="ru-RU"/>
          </a:p>
        </c:txPr>
        <c:crossAx val="2139906904"/>
        <c:crossesAt val="70"/>
        <c:auto val="0"/>
        <c:lblAlgn val="ctr"/>
        <c:lblOffset val="50"/>
        <c:noMultiLvlLbl val="0"/>
      </c:catAx>
      <c:valAx>
        <c:axId val="2139906904"/>
        <c:scaling>
          <c:orientation val="minMax"/>
          <c:min val="70"/>
        </c:scaling>
        <c:delete val="1"/>
        <c:axPos val="l"/>
        <c:numFmt formatCode="#,##0;\-#,##0" sourceLinked="0"/>
        <c:majorTickMark val="out"/>
        <c:minorTickMark val="none"/>
        <c:tickLblPos val="nextTo"/>
        <c:crossAx val="2139903352"/>
        <c:crosses val="autoZero"/>
        <c:crossBetween val="midCat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1.23163293853602E-3"/>
          <c:y val="2.05638537975678E-2"/>
          <c:w val="0.99876837339797397"/>
          <c:h val="0.18267725208303701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bg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62A74-A1E3-4A60-B3A9-3D25C5788250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5FCC2-E8F3-423D-BF4F-19A85EED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4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FCC2-E8F3-423D-BF4F-19A85EED3933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23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FCC2-E8F3-423D-BF4F-19A85EED3933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23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FCC2-E8F3-423D-BF4F-19A85EED3933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23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FCC2-E8F3-423D-BF4F-19A85EED3933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23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FCC2-E8F3-423D-BF4F-19A85EED39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2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FCC2-E8F3-423D-BF4F-19A85EED39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1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FCC2-E8F3-423D-BF4F-19A85EED393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8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1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500"/>
            </a:lvl4pPr>
            <a:lvl5pPr marL="1828727" indent="0" algn="ctr">
              <a:buNone/>
              <a:defRPr sz="1500"/>
            </a:lvl5pPr>
            <a:lvl6pPr marL="2285909" indent="0" algn="ctr">
              <a:buNone/>
              <a:defRPr sz="1500"/>
            </a:lvl6pPr>
            <a:lvl7pPr marL="2743090" indent="0" algn="ctr">
              <a:buNone/>
              <a:defRPr sz="1500"/>
            </a:lvl7pPr>
            <a:lvl8pPr marL="3200272" indent="0" algn="ctr">
              <a:buNone/>
              <a:defRPr sz="1500"/>
            </a:lvl8pPr>
            <a:lvl9pPr marL="3657454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2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76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473291"/>
            <a:ext cx="10972800" cy="972744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23A0F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5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  <a:prstGeom prst="rect">
            <a:avLst/>
          </a:prstGeom>
        </p:spPr>
        <p:txBody>
          <a:bodyPr lIns="117226" tIns="58613" rIns="117226" bIns="58613"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84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698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6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54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86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98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86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04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064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9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0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8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6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5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6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7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1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3D88-53C1-4E7D-B0C1-463D65E64921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A4D2-8A83-4FEE-AC1A-A2EF400F5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8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130"/>
            <a:fld id="{5080DB45-381F-4E46-AA93-E607B324FE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86130"/>
              <a:t>24.05.2017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130"/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130"/>
            <a:fld id="{D8E00931-F721-0948-9507-7FC58DF35D5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8613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49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6130" rtl="0" eaLnBrk="1" latinLnBrk="0" hangingPunct="1">
        <a:spcBef>
          <a:spcPct val="0"/>
        </a:spcBef>
        <a:buNone/>
        <a:defRPr sz="4100" b="0" kern="1200">
          <a:solidFill>
            <a:schemeClr val="tx1"/>
          </a:solidFill>
          <a:latin typeface="Gotham Pro Medium"/>
          <a:ea typeface="+mj-ea"/>
          <a:cs typeface="Gotham Pro Medium"/>
        </a:defRPr>
      </a:lvl1pPr>
    </p:titleStyle>
    <p:bodyStyle>
      <a:lvl1pPr marL="439598" indent="-439598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Gotham Pro"/>
          <a:ea typeface="+mn-ea"/>
          <a:cs typeface="Gotham Pro"/>
        </a:defRPr>
      </a:lvl1pPr>
      <a:lvl2pPr marL="952462" indent="-366332" algn="l" defTabSz="58613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Gotham Pro"/>
          <a:ea typeface="+mn-ea"/>
          <a:cs typeface="Gotham Pro"/>
        </a:defRPr>
      </a:lvl2pPr>
      <a:lvl3pPr marL="1465326" indent="-293065" algn="l" defTabSz="58613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Gotham Pro"/>
          <a:ea typeface="+mn-ea"/>
          <a:cs typeface="Gotham Pro"/>
        </a:defRPr>
      </a:lvl3pPr>
      <a:lvl4pPr marL="2051456" indent="-293065" algn="l" defTabSz="58613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Gotham Pro"/>
          <a:ea typeface="+mn-ea"/>
          <a:cs typeface="Gotham Pro"/>
        </a:defRPr>
      </a:lvl4pPr>
      <a:lvl5pPr marL="2637587" indent="-293065" algn="l" defTabSz="58613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Gotham Pro"/>
          <a:ea typeface="+mn-ea"/>
          <a:cs typeface="Gotham Pro"/>
        </a:defRPr>
      </a:lvl5pPr>
      <a:lvl6pPr marL="3223717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chart" Target="../charts/chart5.xml"/><Relationship Id="rId10" Type="http://schemas.openxmlformats.org/officeDocument/2006/relationships/image" Target="../media/image18.png"/><Relationship Id="rId4" Type="http://schemas.openxmlformats.org/officeDocument/2006/relationships/chart" Target="../charts/chart4.xml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png"/><Relationship Id="rId9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6.emf"/><Relationship Id="rId7" Type="http://schemas.openxmlformats.org/officeDocument/2006/relationships/image" Target="../media/image17.emf"/><Relationship Id="rId12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8.emf"/><Relationship Id="rId10" Type="http://schemas.openxmlformats.org/officeDocument/2006/relationships/image" Target="../media/image31.png"/><Relationship Id="rId4" Type="http://schemas.openxmlformats.org/officeDocument/2006/relationships/image" Target="../media/image27.emf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94544"/>
            <a:ext cx="7337542" cy="5163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70118" y="0"/>
            <a:ext cx="1791507" cy="17247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4381" y="1617239"/>
            <a:ext cx="9877360" cy="4067375"/>
          </a:xfrm>
          <a:prstGeom prst="rect">
            <a:avLst/>
          </a:prstGeom>
          <a:ln>
            <a:noFill/>
          </a:ln>
        </p:spPr>
        <p:txBody>
          <a:bodyPr vert="horz" lIns="91436" tIns="45719" rIns="91436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8800" b="1" dirty="0">
                <a:solidFill>
                  <a:prstClr val="white"/>
                </a:solidFill>
                <a:latin typeface="Arial"/>
                <a:cs typeface="Arial"/>
              </a:rPr>
              <a:t>ТРИГГЕРНАЯ</a:t>
            </a:r>
            <a:r>
              <a:rPr lang="en-US" sz="8800" b="1" dirty="0">
                <a:solidFill>
                  <a:prstClr val="white"/>
                </a:solidFill>
                <a:latin typeface="Arial"/>
                <a:cs typeface="Arial"/>
              </a:rPr>
              <a:t/>
            </a:r>
            <a:br>
              <a:rPr lang="en-US" sz="8800" b="1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ru-RU" sz="8800" b="1" dirty="0">
                <a:solidFill>
                  <a:prstClr val="white"/>
                </a:solidFill>
                <a:latin typeface="Arial"/>
                <a:cs typeface="Arial"/>
              </a:rPr>
              <a:t>ПЛАТФОРМА</a:t>
            </a:r>
            <a:r>
              <a:rPr lang="en-US" sz="8800" b="1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br>
              <a:rPr lang="en-US" sz="8800" b="1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8800" b="1" dirty="0" smtClean="0">
                <a:solidFill>
                  <a:prstClr val="white"/>
                </a:solidFill>
                <a:latin typeface="Arial"/>
                <a:cs typeface="Arial"/>
              </a:rPr>
              <a:t>MAIL.RU</a:t>
            </a:r>
            <a:r>
              <a:rPr lang="ru-RU" sz="8800" b="1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8800" b="1" dirty="0" smtClean="0">
                <a:solidFill>
                  <a:prstClr val="white"/>
                </a:solidFill>
                <a:latin typeface="Arial"/>
                <a:cs typeface="Arial"/>
              </a:rPr>
              <a:t>GROUP</a:t>
            </a:r>
            <a:endParaRPr lang="ru-RU" sz="88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934" y="676432"/>
            <a:ext cx="1434235" cy="4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8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84321" y="1"/>
            <a:ext cx="620767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23280" y="6374736"/>
            <a:ext cx="6273799" cy="4616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основу расчета данных по лекарственным препаратам взята статистика по продаже по пачкам,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прирост продаж и значения индекса рассчитаны по отношению к первой исследуемой дате – 5 декабря. Источники данных: триггерная платформа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Mail.Ru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QuintilesIMS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(Челябинск + обл., Красноярск + обл., Москва + обл., Самара + обл., Татарстан,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Удмуртия)   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742" y="2485360"/>
            <a:ext cx="448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08CEE"/>
              </a:buClr>
              <a:buSzPct val="140000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Корреляция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59 регионах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&gt;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0,6</a:t>
            </a:r>
          </a:p>
          <a:p>
            <a:pPr algn="ctr">
              <a:buClr>
                <a:srgbClr val="208CEE"/>
              </a:buClr>
              <a:buSzPct val="140000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82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региона каждый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день весь сезон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271670"/>
              </p:ext>
            </p:extLst>
          </p:nvPr>
        </p:nvGraphicFramePr>
        <p:xfrm>
          <a:off x="231036" y="3759200"/>
          <a:ext cx="5665787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110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4115044"/>
              </p:ext>
            </p:extLst>
          </p:nvPr>
        </p:nvGraphicFramePr>
        <p:xfrm>
          <a:off x="6439911" y="4377231"/>
          <a:ext cx="5689601" cy="233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4" descr="http://www.influenza.spb.ru/i/logo/logonew-r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2659318" y="1130616"/>
            <a:ext cx="585898" cy="5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79847" y="2031500"/>
            <a:ext cx="508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08CEE"/>
              </a:buClr>
              <a:buSzPct val="140000"/>
            </a:pPr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Корреляция с продажами препаратов </a:t>
            </a:r>
          </a:p>
          <a:p>
            <a:pPr algn="ctr">
              <a:buClr>
                <a:srgbClr val="208CEE"/>
              </a:buClr>
              <a:buSzPct val="140000"/>
            </a:pPr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для 6 выбранных регионов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5119" y="5887520"/>
            <a:ext cx="1155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 + обл.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6706" y="1059405"/>
            <a:ext cx="2308954" cy="732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ims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37" y="1177933"/>
            <a:ext cx="2073092" cy="4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звание 1"/>
          <p:cNvSpPr txBox="1">
            <a:spLocks/>
          </p:cNvSpPr>
          <p:nvPr/>
        </p:nvSpPr>
        <p:spPr>
          <a:xfrm>
            <a:off x="2271263" y="352369"/>
            <a:ext cx="8357079" cy="552869"/>
          </a:xfrm>
          <a:prstGeom prst="rect">
            <a:avLst/>
          </a:prstGeom>
        </p:spPr>
        <p:txBody>
          <a:bodyPr lIns="117226" tIns="58613" rIns="117226" bIns="58613"/>
          <a:lstStyle>
            <a:lvl1pPr algn="ctr" defTabSz="58613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23A0F2"/>
                </a:solidFill>
                <a:latin typeface="Gotham Pro Medium"/>
                <a:ea typeface="+mj-ea"/>
                <a:cs typeface="Gotham Pro Medium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Arial"/>
                <a:cs typeface="Arial"/>
              </a:rPr>
              <a:t>ПРОШЕДШИЙ </a:t>
            </a:r>
            <a:r>
              <a:rPr lang="ru-RU" sz="2400" b="1" dirty="0" smtClean="0">
                <a:solidFill>
                  <a:schemeClr val="tx1"/>
                </a:solidFill>
                <a:latin typeface="Arial"/>
                <a:cs typeface="Arial"/>
              </a:rPr>
              <a:t>СЕЗОН – </a:t>
            </a:r>
            <a:r>
              <a:rPr lang="ru-RU" sz="2400" b="1" dirty="0" smtClean="0">
                <a:solidFill>
                  <a:schemeClr val="bg1"/>
                </a:solidFill>
                <a:latin typeface="Arial"/>
                <a:cs typeface="Arial"/>
              </a:rPr>
              <a:t>ДОКАЗАННАЯ </a:t>
            </a: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КОРРЕЛЯЦИЯ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2627" y="1689296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НИИ Гриппа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8773933" y="2861778"/>
            <a:ext cx="1026148" cy="1436719"/>
            <a:chOff x="8607204" y="2861778"/>
            <a:chExt cx="1026148" cy="1436719"/>
          </a:xfrm>
        </p:grpSpPr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07204" y="2861778"/>
              <a:ext cx="1026148" cy="91606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654149" y="3836832"/>
              <a:ext cx="932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Arial"/>
                  <a:cs typeface="Arial"/>
                </a:rPr>
                <a:t>0.84</a:t>
              </a:r>
              <a:endParaRPr lang="ru-RU" sz="2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137712" y="2876275"/>
            <a:ext cx="993669" cy="1422222"/>
            <a:chOff x="6954832" y="2876275"/>
            <a:chExt cx="993669" cy="1422222"/>
          </a:xfrm>
        </p:grpSpPr>
        <p:pic>
          <p:nvPicPr>
            <p:cNvPr id="14" name="Изображение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54832" y="2876275"/>
              <a:ext cx="993669" cy="88706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985537" y="3836832"/>
              <a:ext cx="932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Arial"/>
                  <a:cs typeface="Arial"/>
                </a:rPr>
                <a:t>0.9</a:t>
              </a:r>
              <a:endParaRPr lang="ru-RU" sz="2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442633" y="2842912"/>
            <a:ext cx="1029303" cy="1455585"/>
            <a:chOff x="10259753" y="2842912"/>
            <a:chExt cx="1029303" cy="1455585"/>
          </a:xfrm>
        </p:grpSpPr>
        <p:sp>
          <p:nvSpPr>
            <p:cNvPr id="6" name="TextBox 5"/>
            <p:cNvSpPr txBox="1"/>
            <p:nvPr/>
          </p:nvSpPr>
          <p:spPr>
            <a:xfrm>
              <a:off x="10443384" y="3836832"/>
              <a:ext cx="662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/>
                  <a:cs typeface="Arial"/>
                </a:rPr>
                <a:t>0.8</a:t>
              </a:r>
              <a:endParaRPr lang="ru-RU" sz="2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753" y="2842912"/>
              <a:ext cx="1029303" cy="91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1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felix-russell-saw-182331.jpg"/>
          <p:cNvPicPr>
            <a:picLocks noChangeAspect="1"/>
          </p:cNvPicPr>
          <p:nvPr/>
        </p:nvPicPr>
        <p:blipFill rotWithShape="1"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7293" r="-519" b="8758"/>
          <a:stretch/>
        </p:blipFill>
        <p:spPr>
          <a:xfrm>
            <a:off x="-1" y="0"/>
            <a:ext cx="122555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8554" y="2922770"/>
            <a:ext cx="1480596" cy="33855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ru-RU" sz="1600" b="1" dirty="0" smtClean="0">
                <a:solidFill>
                  <a:srgbClr val="00DE04"/>
                </a:solidFill>
                <a:latin typeface="Arial"/>
                <a:cs typeface="Arial"/>
              </a:rPr>
              <a:t>НАСТРОЙКИ</a:t>
            </a:r>
            <a:endParaRPr lang="ru-RU" sz="1600" b="1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pic>
        <p:nvPicPr>
          <p:cNvPr id="9" name="Изображение 2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3549" y="1010008"/>
            <a:ext cx="470480" cy="804771"/>
          </a:xfrm>
          <a:prstGeom prst="rect">
            <a:avLst/>
          </a:prstGeom>
        </p:spPr>
      </p:pic>
      <p:pic>
        <p:nvPicPr>
          <p:cNvPr id="10" name="Изображение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14" y="799589"/>
            <a:ext cx="1273053" cy="1273053"/>
          </a:xfrm>
          <a:prstGeom prst="rect">
            <a:avLst/>
          </a:prstGeom>
        </p:spPr>
      </p:pic>
      <p:pic>
        <p:nvPicPr>
          <p:cNvPr id="11" name="Изображение 2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14" y="1257745"/>
            <a:ext cx="2149671" cy="447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8554" y="4758009"/>
            <a:ext cx="1480594" cy="33855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ru-RU" sz="1600" b="1" dirty="0" smtClean="0">
                <a:solidFill>
                  <a:srgbClr val="00DE04"/>
                </a:solidFill>
                <a:latin typeface="Arial"/>
                <a:cs typeface="Arial"/>
              </a:rPr>
              <a:t>ФОРМАТЫ</a:t>
            </a:r>
            <a:endParaRPr lang="ru-RU" sz="1600" b="1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5363" y="3379656"/>
            <a:ext cx="755051" cy="276997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ru-RU" sz="1200" dirty="0">
                <a:solidFill>
                  <a:srgbClr val="00DE04"/>
                </a:solidFill>
                <a:latin typeface="Arial"/>
                <a:cs typeface="Arial"/>
              </a:rPr>
              <a:t>Частота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0915" y="3379656"/>
            <a:ext cx="952070" cy="276997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ru-RU" sz="1200" dirty="0">
                <a:solidFill>
                  <a:srgbClr val="00DE04"/>
                </a:solidFill>
                <a:latin typeface="Arial"/>
                <a:cs typeface="Arial"/>
              </a:rPr>
              <a:t>География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42115" y="3379656"/>
            <a:ext cx="1089052" cy="276997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ru-RU" sz="1200" dirty="0">
                <a:solidFill>
                  <a:srgbClr val="00DE04"/>
                </a:solidFill>
                <a:latin typeface="Arial"/>
                <a:cs typeface="Arial"/>
              </a:rPr>
              <a:t>Демография</a:t>
            </a:r>
          </a:p>
        </p:txBody>
      </p:sp>
      <p:pic>
        <p:nvPicPr>
          <p:cNvPr id="16" name="Изображение 29" descr="group.png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09" y="2575767"/>
            <a:ext cx="567264" cy="563482"/>
          </a:xfrm>
          <a:prstGeom prst="rect">
            <a:avLst/>
          </a:prstGeom>
        </p:spPr>
      </p:pic>
      <p:pic>
        <p:nvPicPr>
          <p:cNvPr id="20" name="Изображение 34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79" y="2591737"/>
            <a:ext cx="531543" cy="531543"/>
          </a:xfrm>
          <a:prstGeom prst="rect">
            <a:avLst/>
          </a:prstGeom>
        </p:spPr>
      </p:pic>
      <p:pic>
        <p:nvPicPr>
          <p:cNvPr id="21" name="Изображение 35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74" y="2704458"/>
            <a:ext cx="640028" cy="306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62363" y="5052780"/>
            <a:ext cx="821051" cy="276997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DE04"/>
                </a:solidFill>
                <a:latin typeface="Arial"/>
                <a:cs typeface="Arial"/>
              </a:rPr>
              <a:t>Баннеры</a:t>
            </a:r>
            <a:endParaRPr lang="ru-RU" sz="1200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pic>
        <p:nvPicPr>
          <p:cNvPr id="19" name="Изображение 33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43" y="4242926"/>
            <a:ext cx="746490" cy="50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0132" y="5052780"/>
            <a:ext cx="1133636" cy="276997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ru-RU" sz="1200" dirty="0" smtClean="0">
                <a:solidFill>
                  <a:srgbClr val="00DE04"/>
                </a:solidFill>
                <a:latin typeface="Arial"/>
                <a:cs typeface="Arial"/>
              </a:rPr>
              <a:t>Промо-посты</a:t>
            </a:r>
            <a:endParaRPr lang="ru-RU" sz="1200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pic>
        <p:nvPicPr>
          <p:cNvPr id="18" name="Изображение 31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6" y="4242926"/>
            <a:ext cx="567569" cy="50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00070" y="5037100"/>
            <a:ext cx="973143" cy="276997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ru-RU" sz="1200" dirty="0" smtClean="0">
                <a:solidFill>
                  <a:srgbClr val="00DE04"/>
                </a:solidFill>
                <a:latin typeface="Arial"/>
                <a:cs typeface="Arial"/>
              </a:rPr>
              <a:t>Пре-роллы</a:t>
            </a:r>
            <a:endParaRPr lang="ru-RU" sz="1200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pic>
        <p:nvPicPr>
          <p:cNvPr id="17" name="Изображение 3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51" y="4242926"/>
            <a:ext cx="583580" cy="504000"/>
          </a:xfrm>
          <a:prstGeom prst="rect">
            <a:avLst/>
          </a:prstGeom>
        </p:spPr>
      </p:pic>
      <p:sp>
        <p:nvSpPr>
          <p:cNvPr id="23" name="object 6"/>
          <p:cNvSpPr/>
          <p:nvPr/>
        </p:nvSpPr>
        <p:spPr>
          <a:xfrm>
            <a:off x="266535" y="376318"/>
            <a:ext cx="11649132" cy="6262165"/>
          </a:xfrm>
          <a:custGeom>
            <a:avLst/>
            <a:gdLst/>
            <a:ahLst/>
            <a:cxnLst/>
            <a:rect l="l" t="t" r="r" b="b"/>
            <a:pathLst>
              <a:path w="9714865" h="6557645">
                <a:moveTo>
                  <a:pt x="0" y="6557022"/>
                </a:moveTo>
                <a:lnTo>
                  <a:pt x="9714598" y="6557022"/>
                </a:lnTo>
                <a:lnTo>
                  <a:pt x="9714598" y="0"/>
                </a:lnTo>
                <a:lnTo>
                  <a:pt x="0" y="0"/>
                </a:lnTo>
                <a:lnTo>
                  <a:pt x="0" y="6557022"/>
                </a:lnTo>
                <a:close/>
              </a:path>
            </a:pathLst>
          </a:custGeom>
          <a:noFill/>
          <a:ln w="173355">
            <a:solidFill>
              <a:srgbClr val="00D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465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francesco-gallarotti-2498 (1).jpg"/>
          <p:cNvPicPr>
            <a:picLocks noChangeAspect="1"/>
          </p:cNvPicPr>
          <p:nvPr/>
        </p:nvPicPr>
        <p:blipFill rotWithShape="1">
          <a:blip r:embed="rId2" cstate="print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-15625"/>
          <a:stretch/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397109" y="4175242"/>
            <a:ext cx="1656000" cy="1656000"/>
            <a:chOff x="3991304" y="3867518"/>
            <a:chExt cx="1656000" cy="1656000"/>
          </a:xfrm>
        </p:grpSpPr>
        <p:sp>
          <p:nvSpPr>
            <p:cNvPr id="13" name="TextBox 12"/>
            <p:cNvSpPr txBox="1"/>
            <p:nvPr/>
          </p:nvSpPr>
          <p:spPr>
            <a:xfrm>
              <a:off x="4180507" y="5029940"/>
              <a:ext cx="1300541" cy="276997"/>
            </a:xfrm>
            <a:prstGeom prst="rect">
              <a:avLst/>
            </a:prstGeom>
            <a:noFill/>
          </p:spPr>
          <p:txBody>
            <a:bodyPr wrap="none" lIns="91436" tIns="45719" rIns="91436" bIns="45719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/>
                  <a:cs typeface="Arial"/>
                </a:rPr>
                <a:t>Пост - картинка</a:t>
              </a:r>
              <a:endParaRPr lang="ru-RU" sz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9" name="Изображение 33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970" y="3972956"/>
              <a:ext cx="598668" cy="404197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102601" y="4245465"/>
              <a:ext cx="14334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+9</a:t>
              </a:r>
              <a:r>
                <a:rPr lang="en-US" sz="48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%</a:t>
              </a:r>
              <a:endParaRPr lang="ru-RU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991304" y="3867518"/>
              <a:ext cx="1656000" cy="16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924867" y="4175242"/>
            <a:ext cx="1776448" cy="1656000"/>
            <a:chOff x="5810510" y="3810728"/>
            <a:chExt cx="1776448" cy="1656000"/>
          </a:xfrm>
        </p:grpSpPr>
        <p:sp>
          <p:nvSpPr>
            <p:cNvPr id="14" name="TextBox 13"/>
            <p:cNvSpPr txBox="1"/>
            <p:nvPr/>
          </p:nvSpPr>
          <p:spPr>
            <a:xfrm>
              <a:off x="6160276" y="5029940"/>
              <a:ext cx="1093561" cy="276997"/>
            </a:xfrm>
            <a:prstGeom prst="rect">
              <a:avLst/>
            </a:prstGeom>
            <a:noFill/>
          </p:spPr>
          <p:txBody>
            <a:bodyPr wrap="none" lIns="91436" tIns="45719" rIns="91436" bIns="45719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/>
                  <a:cs typeface="Arial"/>
                </a:rPr>
                <a:t>Пост - видео</a:t>
              </a:r>
              <a:endParaRPr lang="ru-RU" sz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8" name="Изображение 31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4066" y="3966669"/>
              <a:ext cx="469336" cy="416770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5870734" y="3810728"/>
              <a:ext cx="1656000" cy="16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0510" y="4291191"/>
              <a:ext cx="17764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48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+</a:t>
              </a:r>
              <a:r>
                <a:rPr lang="ru-RU" sz="48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19</a:t>
              </a:r>
              <a:r>
                <a:rPr lang="en-US" sz="48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%</a:t>
              </a:r>
              <a:endParaRPr lang="ru-RU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573073" y="4175242"/>
            <a:ext cx="1776448" cy="1656000"/>
            <a:chOff x="7942483" y="3791110"/>
            <a:chExt cx="1776448" cy="1656000"/>
          </a:xfrm>
        </p:grpSpPr>
        <p:sp>
          <p:nvSpPr>
            <p:cNvPr id="15" name="TextBox 14"/>
            <p:cNvSpPr txBox="1"/>
            <p:nvPr/>
          </p:nvSpPr>
          <p:spPr>
            <a:xfrm>
              <a:off x="8513958" y="5029940"/>
              <a:ext cx="862536" cy="276997"/>
            </a:xfrm>
            <a:prstGeom prst="rect">
              <a:avLst/>
            </a:prstGeom>
            <a:noFill/>
          </p:spPr>
          <p:txBody>
            <a:bodyPr wrap="none" lIns="91436" tIns="45719" rIns="91436" bIns="45719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/>
                  <a:cs typeface="Arial"/>
                </a:rPr>
                <a:t>Пре-ролл</a:t>
              </a:r>
              <a:endParaRPr lang="ru-RU" sz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7" name="Изображение 30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6698" y="3972956"/>
              <a:ext cx="468018" cy="404196"/>
            </a:xfrm>
            <a:prstGeom prst="rect">
              <a:avLst/>
            </a:prstGeom>
          </p:spPr>
        </p:pic>
        <p:sp>
          <p:nvSpPr>
            <p:cNvPr id="24" name="Овал 23"/>
            <p:cNvSpPr/>
            <p:nvPr/>
          </p:nvSpPr>
          <p:spPr>
            <a:xfrm>
              <a:off x="8002707" y="3791110"/>
              <a:ext cx="1656000" cy="16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942483" y="4296566"/>
              <a:ext cx="17764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+26</a:t>
              </a:r>
              <a:r>
                <a:rPr lang="en-US" sz="48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%</a:t>
              </a:r>
              <a:endParaRPr lang="ru-RU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9895" y="3532601"/>
            <a:ext cx="302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DE04"/>
                </a:solidFill>
                <a:latin typeface="Arial"/>
                <a:cs typeface="Arial"/>
              </a:rPr>
              <a:t>INTERACTION% UPLIFT</a:t>
            </a:r>
            <a:endParaRPr lang="ru-RU" b="1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90775" y="6335113"/>
            <a:ext cx="6273799" cy="21544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анализ взяты все кампании в аналогичном формате за период октябрь 16 – март 17, триггер по простуде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41441" y="2091506"/>
            <a:ext cx="8632867" cy="918000"/>
            <a:chOff x="1741441" y="2091506"/>
            <a:chExt cx="8632867" cy="918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441" y="2158567"/>
              <a:ext cx="783878" cy="783878"/>
            </a:xfrm>
            <a:prstGeom prst="rect">
              <a:avLst/>
            </a:prstGeom>
          </p:spPr>
        </p:pic>
        <p:pic>
          <p:nvPicPr>
            <p:cNvPr id="34" name="Изображение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4543" y="2106972"/>
              <a:ext cx="993669" cy="887069"/>
            </a:xfrm>
            <a:prstGeom prst="rect">
              <a:avLst/>
            </a:prstGeom>
          </p:spPr>
        </p:pic>
        <p:pic>
          <p:nvPicPr>
            <p:cNvPr id="35" name="Изображение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93125" y="2092475"/>
              <a:ext cx="1026148" cy="91606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186" y="2091506"/>
              <a:ext cx="1029303" cy="91800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623" y="2122735"/>
              <a:ext cx="855543" cy="855543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7390" y="2207048"/>
              <a:ext cx="686918" cy="686918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402" y="2095963"/>
              <a:ext cx="1019308" cy="909087"/>
            </a:xfrm>
            <a:prstGeom prst="rect">
              <a:avLst/>
            </a:prstGeom>
          </p:spPr>
        </p:pic>
      </p:grpSp>
      <p:sp>
        <p:nvSpPr>
          <p:cNvPr id="41" name="Название 1"/>
          <p:cNvSpPr>
            <a:spLocks noGrp="1"/>
          </p:cNvSpPr>
          <p:nvPr>
            <p:ph type="title"/>
          </p:nvPr>
        </p:nvSpPr>
        <p:spPr>
          <a:xfrm>
            <a:off x="609600" y="473291"/>
            <a:ext cx="10125075" cy="972744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ТРИГГЕРНАЯ ПЛАТФОРМА УЖЕ ПРИМЕНЯЕТСЯ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9622" y="1342179"/>
            <a:ext cx="937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08CEE"/>
              </a:buClr>
              <a:buSzPct val="140000"/>
            </a:pPr>
            <a:r>
              <a:rPr lang="ru-RU" b="1" dirty="0" smtClean="0">
                <a:solidFill>
                  <a:srgbClr val="00DE04"/>
                </a:solidFill>
                <a:latin typeface="Arial"/>
                <a:cs typeface="Arial"/>
              </a:rPr>
              <a:t>СЕГМЕНТЫ РЕКЛАМОДАТЕЛЕЙ, КОТОРЫЕ УЖЕ РАЗМЕЩАЛИСЬ С ТРИГГЕРОМ</a:t>
            </a:r>
            <a:endParaRPr lang="ru-RU" b="1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sp>
        <p:nvSpPr>
          <p:cNvPr id="31" name="object 6"/>
          <p:cNvSpPr/>
          <p:nvPr/>
        </p:nvSpPr>
        <p:spPr>
          <a:xfrm>
            <a:off x="266535" y="376318"/>
            <a:ext cx="11649132" cy="6262165"/>
          </a:xfrm>
          <a:custGeom>
            <a:avLst/>
            <a:gdLst/>
            <a:ahLst/>
            <a:cxnLst/>
            <a:rect l="l" t="t" r="r" b="b"/>
            <a:pathLst>
              <a:path w="9714865" h="6557645">
                <a:moveTo>
                  <a:pt x="0" y="6557022"/>
                </a:moveTo>
                <a:lnTo>
                  <a:pt x="9714598" y="6557022"/>
                </a:lnTo>
                <a:lnTo>
                  <a:pt x="9714598" y="0"/>
                </a:lnTo>
                <a:lnTo>
                  <a:pt x="0" y="0"/>
                </a:lnTo>
                <a:lnTo>
                  <a:pt x="0" y="6557022"/>
                </a:lnTo>
                <a:close/>
              </a:path>
            </a:pathLst>
          </a:custGeom>
          <a:noFill/>
          <a:ln w="173355">
            <a:solidFill>
              <a:srgbClr val="00D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028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74664995348876 (1).jpg"/>
          <p:cNvPicPr>
            <a:picLocks noChangeAspect="1"/>
          </p:cNvPicPr>
          <p:nvPr/>
        </p:nvPicPr>
        <p:blipFill rotWithShape="1">
          <a:blip r:embed="rId2" cstate="print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" b="9159"/>
          <a:stretch/>
        </p:blipFill>
        <p:spPr>
          <a:xfrm>
            <a:off x="-31138" y="-1"/>
            <a:ext cx="12223138" cy="6858001"/>
          </a:xfrm>
          <a:prstGeom prst="rect">
            <a:avLst/>
          </a:prstGeom>
        </p:spPr>
      </p:pic>
      <p:sp>
        <p:nvSpPr>
          <p:cNvPr id="5" name="object 6"/>
          <p:cNvSpPr/>
          <p:nvPr/>
        </p:nvSpPr>
        <p:spPr>
          <a:xfrm>
            <a:off x="266535" y="376318"/>
            <a:ext cx="11649132" cy="6262165"/>
          </a:xfrm>
          <a:custGeom>
            <a:avLst/>
            <a:gdLst/>
            <a:ahLst/>
            <a:cxnLst/>
            <a:rect l="l" t="t" r="r" b="b"/>
            <a:pathLst>
              <a:path w="9714865" h="6557645">
                <a:moveTo>
                  <a:pt x="0" y="6557022"/>
                </a:moveTo>
                <a:lnTo>
                  <a:pt x="9714598" y="6557022"/>
                </a:lnTo>
                <a:lnTo>
                  <a:pt x="9714598" y="0"/>
                </a:lnTo>
                <a:lnTo>
                  <a:pt x="0" y="0"/>
                </a:lnTo>
                <a:lnTo>
                  <a:pt x="0" y="6557022"/>
                </a:lnTo>
                <a:close/>
              </a:path>
            </a:pathLst>
          </a:custGeom>
          <a:noFill/>
          <a:ln w="173355">
            <a:solidFill>
              <a:srgbClr val="00DE0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609600" y="473291"/>
            <a:ext cx="9685792" cy="97274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DE04"/>
                </a:solidFill>
                <a:latin typeface="Arial"/>
                <a:cs typeface="Arial"/>
              </a:rPr>
              <a:t>ИЗМЕНЯЕМ СОЗНАНИЕ!</a:t>
            </a:r>
            <a:endParaRPr lang="ru-RU" b="1" dirty="0">
              <a:solidFill>
                <a:srgbClr val="00DE0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996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4064" y="2378955"/>
            <a:ext cx="64526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БОЛЕЕ 160 ЛЕКАРСТВЕННЫХ ПРЕПАРАТОВ </a:t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ПРОСТУДЫ, ПОСТОЯННО ПОЯВЛЯЮТСЯ НОВЫЕ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СЕЗОН ВЫСОКИХ ПРОДАЖ ПРИВЯЗАН К ЭПИДЕМИЯМ</a:t>
            </a: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ПРОИЗВОДИТЕЛЬ СТРЕМИТСЯ НАРАСТИТЬ </a:t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ДОЛЮ РЫНКА – КОНКУРЕНЦИЯ УСИЛИВАЕТСЯ</a:t>
            </a: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 НОВЫЕ ИНСТРУМЕНТЫ ДЛЯ АДРЕСНОЙ КОММУНИКАЦИИ С ПОТРЕБИТЕЛЕМ</a:t>
            </a: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5084064" y="851570"/>
            <a:ext cx="5415924" cy="972744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00DE04"/>
                </a:solidFill>
                <a:latin typeface="Arial"/>
                <a:cs typeface="Arial"/>
              </a:rPr>
              <a:t>ПРЕДПОСЫЛКИ</a:t>
            </a:r>
            <a:endParaRPr lang="ru-RU" sz="4000" b="1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95" y="1883611"/>
            <a:ext cx="3073400" cy="3111500"/>
          </a:xfrm>
          <a:prstGeom prst="rect">
            <a:avLst/>
          </a:prstGeom>
        </p:spPr>
      </p:pic>
      <p:sp>
        <p:nvSpPr>
          <p:cNvPr id="8" name="object 6"/>
          <p:cNvSpPr/>
          <p:nvPr/>
        </p:nvSpPr>
        <p:spPr>
          <a:xfrm>
            <a:off x="266535" y="376318"/>
            <a:ext cx="11649132" cy="6262165"/>
          </a:xfrm>
          <a:custGeom>
            <a:avLst/>
            <a:gdLst/>
            <a:ahLst/>
            <a:cxnLst/>
            <a:rect l="l" t="t" r="r" b="b"/>
            <a:pathLst>
              <a:path w="9714865" h="6557645">
                <a:moveTo>
                  <a:pt x="0" y="6557022"/>
                </a:moveTo>
                <a:lnTo>
                  <a:pt x="9714598" y="6557022"/>
                </a:lnTo>
                <a:lnTo>
                  <a:pt x="9714598" y="0"/>
                </a:lnTo>
                <a:lnTo>
                  <a:pt x="0" y="0"/>
                </a:lnTo>
                <a:lnTo>
                  <a:pt x="0" y="6557022"/>
                </a:lnTo>
                <a:close/>
              </a:path>
            </a:pathLst>
          </a:custGeom>
          <a:noFill/>
          <a:ln w="173355">
            <a:solidFill>
              <a:srgbClr val="00D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794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ergey-turkin-97457.jpg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4" b="65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http://rcgit.ru/images/map-russia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77" y="627193"/>
            <a:ext cx="9855960" cy="543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азвание 1"/>
          <p:cNvSpPr>
            <a:spLocks noGrp="1"/>
          </p:cNvSpPr>
          <p:nvPr>
            <p:ph type="title"/>
          </p:nvPr>
        </p:nvSpPr>
        <p:spPr>
          <a:xfrm>
            <a:off x="609600" y="473291"/>
            <a:ext cx="6966857" cy="97274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DE04"/>
                </a:solidFill>
                <a:latin typeface="Arial"/>
                <a:cs typeface="Arial"/>
              </a:rPr>
              <a:t>РОССИЯ – БОЛЬШАЯ СТРАНА</a:t>
            </a:r>
            <a:endParaRPr lang="ru-RU" sz="3200" b="1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727439" y="6614159"/>
            <a:ext cx="34321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ВОЗ, НИИ Гриппа \ Погода 08 неделя 2016</a:t>
            </a:r>
            <a:endParaRPr lang="ru-RU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89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 descr="sergey-turkin-97457.jpg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4" b="65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http://rcgit.ru/images/map-russia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77" y="627193"/>
            <a:ext cx="9855960" cy="543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азвание 1"/>
          <p:cNvSpPr>
            <a:spLocks noGrp="1"/>
          </p:cNvSpPr>
          <p:nvPr>
            <p:ph type="title"/>
          </p:nvPr>
        </p:nvSpPr>
        <p:spPr>
          <a:xfrm>
            <a:off x="609600" y="473291"/>
            <a:ext cx="6966857" cy="97274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DE04"/>
                </a:solidFill>
                <a:latin typeface="Arial"/>
                <a:cs typeface="Arial"/>
              </a:rPr>
              <a:t>РОССИЯ – БОЛЬШАЯ СТРАНА</a:t>
            </a:r>
            <a:endParaRPr lang="ru-RU" sz="3200" b="1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727439" y="6614159"/>
            <a:ext cx="34321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ВОЗ, НИИ Гриппа \ Погода 08 неделя 2016</a:t>
            </a:r>
            <a:endParaRPr lang="ru-RU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3308070" y="2077234"/>
            <a:ext cx="566269" cy="550423"/>
          </a:xfrm>
          <a:prstGeom prst="ellipse">
            <a:avLst/>
          </a:prstGeom>
          <a:solidFill>
            <a:srgbClr val="3F1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407608" y="2877022"/>
            <a:ext cx="566269" cy="550423"/>
          </a:xfrm>
          <a:prstGeom prst="ellipse">
            <a:avLst/>
          </a:prstGeom>
          <a:solidFill>
            <a:srgbClr val="3F1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712671" y="4887468"/>
            <a:ext cx="566269" cy="550423"/>
          </a:xfrm>
          <a:prstGeom prst="ellipse">
            <a:avLst/>
          </a:prstGeom>
          <a:solidFill>
            <a:srgbClr val="3F1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9442101" y="5162680"/>
            <a:ext cx="566269" cy="550423"/>
          </a:xfrm>
          <a:prstGeom prst="ellipse">
            <a:avLst/>
          </a:prstGeom>
          <a:solidFill>
            <a:srgbClr val="3F1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606881" y="3250672"/>
            <a:ext cx="566269" cy="5504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25434" y="4623184"/>
            <a:ext cx="1006195" cy="2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F12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Холодно</a:t>
            </a:r>
            <a:endParaRPr lang="ru-RU" sz="1200" b="1" dirty="0">
              <a:solidFill>
                <a:srgbClr val="3F12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48192" y="3814454"/>
            <a:ext cx="1006195" cy="2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9442100" y="1147912"/>
            <a:ext cx="612000" cy="612000"/>
          </a:xfrm>
          <a:prstGeom prst="ellipse">
            <a:avLst/>
          </a:prstGeom>
          <a:solidFill>
            <a:srgbClr val="3F1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-27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42192" y="3851556"/>
            <a:ext cx="612000" cy="61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Изображение 29" descr="sergey-turkin-97457.jpg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4" b="65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http://rcgit.ru/images/map-russia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77" y="627193"/>
            <a:ext cx="9855960" cy="543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азвание 1"/>
          <p:cNvSpPr>
            <a:spLocks noGrp="1"/>
          </p:cNvSpPr>
          <p:nvPr>
            <p:ph type="title"/>
          </p:nvPr>
        </p:nvSpPr>
        <p:spPr>
          <a:xfrm>
            <a:off x="609600" y="473291"/>
            <a:ext cx="6966857" cy="97274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DE04"/>
                </a:solidFill>
                <a:latin typeface="Arial"/>
                <a:cs typeface="Arial"/>
              </a:rPr>
              <a:t>РОССИЯ – БОЛЬШАЯ </a:t>
            </a:r>
            <a:r>
              <a:rPr lang="ru-RU" sz="3200" b="1" dirty="0">
                <a:solidFill>
                  <a:srgbClr val="00DE04"/>
                </a:solidFill>
                <a:latin typeface="Arial"/>
                <a:cs typeface="Arial"/>
              </a:rPr>
              <a:t>СТРАНА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727439" y="6614159"/>
            <a:ext cx="34321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ВОЗ, НИИ Гриппа \ Погода 08 неделя 2016</a:t>
            </a:r>
            <a:endParaRPr lang="ru-RU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4496117" y="4289515"/>
            <a:ext cx="731185" cy="731185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939239" y="3825415"/>
            <a:ext cx="731185" cy="731185"/>
          </a:xfrm>
          <a:prstGeom prst="ellipse">
            <a:avLst/>
          </a:prstGeom>
          <a:solidFill>
            <a:srgbClr val="F156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9079652" y="2031150"/>
            <a:ext cx="1006195" cy="927962"/>
            <a:chOff x="9868246" y="1708068"/>
            <a:chExt cx="1238504" cy="1142208"/>
          </a:xfrm>
        </p:grpSpPr>
        <p:sp>
          <p:nvSpPr>
            <p:cNvPr id="76" name="Овал 75"/>
            <p:cNvSpPr/>
            <p:nvPr/>
          </p:nvSpPr>
          <p:spPr>
            <a:xfrm>
              <a:off x="9868246" y="1708068"/>
              <a:ext cx="1124712" cy="1142208"/>
            </a:xfrm>
            <a:prstGeom prst="ellipse">
              <a:avLst/>
            </a:prstGeom>
            <a:solidFill>
              <a:srgbClr val="E46C0A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868246" y="1963843"/>
              <a:ext cx="1238504" cy="681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Среднее превышение порога</a:t>
              </a:r>
              <a:endPara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520373" y="2200703"/>
            <a:ext cx="1382590" cy="3301708"/>
            <a:chOff x="5487208" y="1916768"/>
            <a:chExt cx="1701800" cy="4064000"/>
          </a:xfrm>
        </p:grpSpPr>
        <p:pic>
          <p:nvPicPr>
            <p:cNvPr id="74" name="Изображение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7208" y="1916768"/>
              <a:ext cx="1701800" cy="406400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5543484" y="3408025"/>
              <a:ext cx="1456317" cy="1022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Высокое превышение порога</a:t>
              </a:r>
            </a:p>
            <a:p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эпидемии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Овал 72"/>
          <p:cNvSpPr/>
          <p:nvPr/>
        </p:nvSpPr>
        <p:spPr>
          <a:xfrm>
            <a:off x="3190693" y="3457517"/>
            <a:ext cx="459509" cy="459509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242192" y="1147912"/>
            <a:ext cx="8811908" cy="4565191"/>
            <a:chOff x="221288" y="620910"/>
            <a:chExt cx="10846385" cy="5619194"/>
          </a:xfrm>
        </p:grpSpPr>
        <p:sp>
          <p:nvSpPr>
            <p:cNvPr id="58" name="Овал 57"/>
            <p:cNvSpPr/>
            <p:nvPr/>
          </p:nvSpPr>
          <p:spPr>
            <a:xfrm>
              <a:off x="221288" y="3948766"/>
              <a:ext cx="753297" cy="7532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64132" y="1764792"/>
              <a:ext cx="697008" cy="677504"/>
            </a:xfrm>
            <a:prstGeom prst="ellipse">
              <a:avLst/>
            </a:prstGeom>
            <a:solidFill>
              <a:srgbClr val="3F12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1655773" y="2749234"/>
              <a:ext cx="697008" cy="677504"/>
            </a:xfrm>
            <a:prstGeom prst="ellipse">
              <a:avLst/>
            </a:prstGeom>
            <a:solidFill>
              <a:srgbClr val="3F12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6954781" y="5223848"/>
              <a:ext cx="697008" cy="677504"/>
            </a:xfrm>
            <a:prstGeom prst="ellipse">
              <a:avLst/>
            </a:prstGeom>
            <a:solidFill>
              <a:srgbClr val="3F12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-9</a:t>
              </a:r>
              <a:endPara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10314377" y="5562600"/>
              <a:ext cx="697008" cy="677504"/>
            </a:xfrm>
            <a:prstGeom prst="ellipse">
              <a:avLst/>
            </a:prstGeom>
            <a:solidFill>
              <a:srgbClr val="3F12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  <a:endPara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670176" y="3209152"/>
              <a:ext cx="697008" cy="6775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24315" y="4898546"/>
              <a:ext cx="1238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3F12F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Холодно</a:t>
              </a:r>
              <a:endParaRPr lang="ru-RU" sz="1200" b="1" dirty="0">
                <a:solidFill>
                  <a:srgbClr val="3F12F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10314376" y="620910"/>
              <a:ext cx="753297" cy="753297"/>
            </a:xfrm>
            <a:prstGeom prst="ellipse">
              <a:avLst/>
            </a:prstGeom>
            <a:solidFill>
              <a:srgbClr val="3F12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-27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48192" y="3814454"/>
            <a:ext cx="1006195" cy="2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660261" y="2922479"/>
            <a:ext cx="459509" cy="459509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100964" y="1548694"/>
            <a:ext cx="710119" cy="721166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6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Изображение 29" descr="sergey-turkin-97457.jpg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4" b="65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http://rcgit.ru/images/map-russia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77" y="627193"/>
            <a:ext cx="9855960" cy="543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37380488"/>
              </p:ext>
            </p:extLst>
          </p:nvPr>
        </p:nvGraphicFramePr>
        <p:xfrm>
          <a:off x="-12328" y="4351360"/>
          <a:ext cx="6096945" cy="257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Название 1"/>
          <p:cNvSpPr>
            <a:spLocks noGrp="1"/>
          </p:cNvSpPr>
          <p:nvPr>
            <p:ph type="title"/>
          </p:nvPr>
        </p:nvSpPr>
        <p:spPr>
          <a:xfrm>
            <a:off x="609600" y="473291"/>
            <a:ext cx="6966857" cy="97274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DE04"/>
                </a:solidFill>
                <a:latin typeface="Arial"/>
                <a:cs typeface="Arial"/>
              </a:rPr>
              <a:t>РОССИЯ – БОЛЬШАЯ СТРАНА</a:t>
            </a:r>
            <a:endParaRPr lang="ru-RU" sz="3200" b="1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727439" y="6614159"/>
            <a:ext cx="34321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ВОЗ, НИИ Гриппа \ Погода 08 неделя 2016</a:t>
            </a:r>
            <a:endParaRPr lang="ru-RU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5393" y="4699489"/>
            <a:ext cx="611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5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5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4496117" y="4289515"/>
            <a:ext cx="731185" cy="731185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939239" y="3825415"/>
            <a:ext cx="731185" cy="731185"/>
          </a:xfrm>
          <a:prstGeom prst="ellipse">
            <a:avLst/>
          </a:prstGeom>
          <a:solidFill>
            <a:srgbClr val="F156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9079652" y="2031150"/>
            <a:ext cx="913748" cy="927962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4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0374" y="2200703"/>
            <a:ext cx="1382590" cy="3301708"/>
          </a:xfrm>
          <a:prstGeom prst="rect">
            <a:avLst/>
          </a:prstGeom>
        </p:spPr>
      </p:pic>
      <p:sp>
        <p:nvSpPr>
          <p:cNvPr id="73" name="Овал 72"/>
          <p:cNvSpPr/>
          <p:nvPr/>
        </p:nvSpPr>
        <p:spPr>
          <a:xfrm>
            <a:off x="3190693" y="3457517"/>
            <a:ext cx="459509" cy="459509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3308070" y="2077234"/>
            <a:ext cx="566269" cy="550423"/>
          </a:xfrm>
          <a:prstGeom prst="ellipse">
            <a:avLst/>
          </a:prstGeom>
          <a:solidFill>
            <a:srgbClr val="3F1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407608" y="2877022"/>
            <a:ext cx="566269" cy="550423"/>
          </a:xfrm>
          <a:prstGeom prst="ellipse">
            <a:avLst/>
          </a:prstGeom>
          <a:solidFill>
            <a:srgbClr val="3F1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712671" y="4887468"/>
            <a:ext cx="566269" cy="550423"/>
          </a:xfrm>
          <a:prstGeom prst="ellipse">
            <a:avLst/>
          </a:prstGeom>
          <a:solidFill>
            <a:srgbClr val="3F1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9442101" y="5162680"/>
            <a:ext cx="566269" cy="550423"/>
          </a:xfrm>
          <a:prstGeom prst="ellipse">
            <a:avLst/>
          </a:prstGeom>
          <a:solidFill>
            <a:srgbClr val="3F1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606881" y="3250673"/>
            <a:ext cx="566269" cy="5504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242192" y="3851556"/>
            <a:ext cx="612000" cy="61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442100" y="1147912"/>
            <a:ext cx="612000" cy="612000"/>
          </a:xfrm>
          <a:prstGeom prst="ellipse">
            <a:avLst/>
          </a:prstGeom>
          <a:solidFill>
            <a:srgbClr val="3F1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-27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100964" y="1548694"/>
            <a:ext cx="710119" cy="721166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660261" y="2922479"/>
            <a:ext cx="459509" cy="459509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1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jason-leem-143987.jpg"/>
          <p:cNvPicPr>
            <a:picLocks noChangeAspect="1"/>
          </p:cNvPicPr>
          <p:nvPr/>
        </p:nvPicPr>
        <p:blipFill rotWithShape="1">
          <a:blip r:embed="rId3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"/>
          <a:stretch/>
        </p:blipFill>
        <p:spPr>
          <a:xfrm>
            <a:off x="-23725" y="0"/>
            <a:ext cx="12215725" cy="6858000"/>
          </a:xfrm>
          <a:prstGeom prst="rect">
            <a:avLst/>
          </a:prstGeom>
        </p:spPr>
      </p:pic>
      <p:graphicFrame>
        <p:nvGraphicFramePr>
          <p:cNvPr id="1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041317"/>
              </p:ext>
            </p:extLst>
          </p:nvPr>
        </p:nvGraphicFramePr>
        <p:xfrm>
          <a:off x="574807" y="1144739"/>
          <a:ext cx="10544756" cy="5450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525411" y="6079669"/>
            <a:ext cx="1086453" cy="25391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ru-RU" sz="1050" b="1" dirty="0" smtClean="0">
                <a:solidFill>
                  <a:schemeClr val="bg1"/>
                </a:solidFill>
                <a:latin typeface="Arial"/>
                <a:cs typeface="Arial"/>
              </a:rPr>
              <a:t>Конец мая 16</a:t>
            </a:r>
            <a:endParaRPr lang="ru-RU" sz="105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63247" y="6012119"/>
            <a:ext cx="1504412" cy="2462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/>
                <a:cs typeface="Arial"/>
              </a:rPr>
              <a:t>Конец сентября 15</a:t>
            </a:r>
            <a:endParaRPr lang="ru-RU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454653" y="4340866"/>
            <a:ext cx="187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трафика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10269512" y="4340866"/>
            <a:ext cx="17877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заболевших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6480" y="536817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 простудой (ОРВИ + Грипп)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0490" y="1598829"/>
            <a:ext cx="281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Трафик в лекарствах от простуды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Здоровье Mail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48" y="2245160"/>
            <a:ext cx="1635604" cy="2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88" y="5257599"/>
            <a:ext cx="1780952" cy="590476"/>
          </a:xfrm>
          <a:prstGeom prst="rect">
            <a:avLst/>
          </a:prstGeom>
        </p:spPr>
      </p:pic>
      <p:pic>
        <p:nvPicPr>
          <p:cNvPr id="2052" name="Picture 4" descr="http://www.influenza.spb.ru/i/logo/logonew-ru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40" y="5298129"/>
            <a:ext cx="585898" cy="5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азвание 1"/>
          <p:cNvSpPr>
            <a:spLocks noGrp="1"/>
          </p:cNvSpPr>
          <p:nvPr>
            <p:ph type="title"/>
          </p:nvPr>
        </p:nvSpPr>
        <p:spPr>
          <a:xfrm>
            <a:off x="609600" y="473291"/>
            <a:ext cx="9685792" cy="97274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DE04"/>
                </a:solidFill>
                <a:latin typeface="Arial"/>
                <a:cs typeface="Arial"/>
              </a:rPr>
              <a:t>БОЛЬШОЙ СТРАНЕ –</a:t>
            </a:r>
            <a:r>
              <a:rPr lang="en-US" b="1" dirty="0" smtClean="0">
                <a:solidFill>
                  <a:srgbClr val="00DE04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00DE04"/>
                </a:solidFill>
                <a:latin typeface="Arial"/>
                <a:cs typeface="Arial"/>
              </a:rPr>
            </a:br>
            <a:r>
              <a:rPr lang="ru-RU" b="1" dirty="0" smtClean="0">
                <a:solidFill>
                  <a:srgbClr val="00DE04"/>
                </a:solidFill>
                <a:latin typeface="Arial"/>
                <a:cs typeface="Arial"/>
              </a:rPr>
              <a:t>БОЛЬШИЕ ДАННЫЕ</a:t>
            </a:r>
            <a:endParaRPr lang="ru-RU" b="1" dirty="0">
              <a:solidFill>
                <a:srgbClr val="00DE04"/>
              </a:solidFill>
              <a:latin typeface="Arial"/>
              <a:cs typeface="Arial"/>
            </a:endParaRPr>
          </a:p>
        </p:txBody>
      </p:sp>
      <p:pic>
        <p:nvPicPr>
          <p:cNvPr id="37" name="Picture 4" descr="http://www.wallpapersxl.com/wallpapers/1920x1200/memes/90318/memes-meme-nicolas-cage-9031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49" y="5145542"/>
            <a:ext cx="1091347" cy="6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849727" y="6052649"/>
            <a:ext cx="1224426" cy="2462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/>
                <a:cs typeface="Arial"/>
              </a:rPr>
              <a:t>Новый год 16</a:t>
            </a:r>
            <a:endParaRPr lang="ru-RU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91026" y="6012120"/>
            <a:ext cx="1224426" cy="2462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/>
                <a:cs typeface="Arial"/>
              </a:rPr>
              <a:t>Март 16</a:t>
            </a:r>
            <a:endParaRPr lang="ru-RU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3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>
          <a:xfrm>
            <a:off x="6255597" y="733339"/>
            <a:ext cx="5526005" cy="1472145"/>
          </a:xfrm>
          <a:prstGeom prst="rect">
            <a:avLst/>
          </a:prstGeom>
        </p:spPr>
        <p:txBody>
          <a:bodyPr lIns="117226" tIns="58613" rIns="117226" bIns="58613"/>
          <a:lstStyle>
            <a:lvl1pPr algn="ctr" defTabSz="58613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23A0F2"/>
                </a:solidFill>
                <a:latin typeface="Gotham Pro Medium"/>
                <a:ea typeface="+mj-ea"/>
                <a:cs typeface="Gotham Pro Medium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Arial"/>
                <a:cs typeface="Arial"/>
              </a:rPr>
              <a:t>БОЛЬШИМ ДАННЫМ – ПРАВИЛЬНОЕ ПРИМЕНЕНИЕ</a:t>
            </a:r>
            <a:endParaRPr lang="ru-RU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4224" y="1907311"/>
            <a:ext cx="53533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СТАТИСТИКИ ПО РЕГИОНАМ</a:t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 smtClean="0">
              <a:solidFill>
                <a:srgbClr val="00D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00D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D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ЕЖЕДНЕВОЕ ОБНОВЛЕНИЕ ИНДЕКСОВ</a:t>
            </a: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ДОКАЗАННАЯ КОРРЕЛЯЦИЯ</a:t>
            </a: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D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ТРИГГЕРЫ </a:t>
            </a:r>
            <a:r>
              <a:rPr lang="ru-RU" sz="1600" dirty="0">
                <a:solidFill>
                  <a:srgbClr val="00D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ПРОСТУДЕ И </a:t>
            </a:r>
            <a:r>
              <a:rPr lang="ru-RU" sz="1600" dirty="0" smtClean="0">
                <a:solidFill>
                  <a:srgbClr val="00D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АЛЛЕРГИИ</a:t>
            </a: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ДЕНЬГИ ПОЯВЛЯЮТСЯ В СВОЕВРЕМЕННОЙ МОТИВАЦИИ К ПОКУПКЕ</a:t>
            </a:r>
          </a:p>
        </p:txBody>
      </p:sp>
      <p:pic>
        <p:nvPicPr>
          <p:cNvPr id="3074" name="Picture 2" descr="Рейтинг Mai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135" y="5796115"/>
            <a:ext cx="1804995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Здоровье Mai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19" y="5796115"/>
            <a:ext cx="1871495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234" y="2211480"/>
            <a:ext cx="3806157" cy="3184236"/>
          </a:xfrm>
          <a:prstGeom prst="rect">
            <a:avLst/>
          </a:prstGeom>
        </p:spPr>
      </p:pic>
      <p:sp>
        <p:nvSpPr>
          <p:cNvPr id="8" name="object 6"/>
          <p:cNvSpPr/>
          <p:nvPr/>
        </p:nvSpPr>
        <p:spPr>
          <a:xfrm>
            <a:off x="266535" y="376318"/>
            <a:ext cx="11649132" cy="6262165"/>
          </a:xfrm>
          <a:custGeom>
            <a:avLst/>
            <a:gdLst/>
            <a:ahLst/>
            <a:cxnLst/>
            <a:rect l="l" t="t" r="r" b="b"/>
            <a:pathLst>
              <a:path w="9714865" h="6557645">
                <a:moveTo>
                  <a:pt x="0" y="6557022"/>
                </a:moveTo>
                <a:lnTo>
                  <a:pt x="9714598" y="6557022"/>
                </a:lnTo>
                <a:lnTo>
                  <a:pt x="9714598" y="0"/>
                </a:lnTo>
                <a:lnTo>
                  <a:pt x="0" y="0"/>
                </a:lnTo>
                <a:lnTo>
                  <a:pt x="0" y="6557022"/>
                </a:lnTo>
                <a:close/>
              </a:path>
            </a:pathLst>
          </a:custGeom>
          <a:noFill/>
          <a:ln w="173355">
            <a:solidFill>
              <a:srgbClr val="00D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11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84321" y="1"/>
            <a:ext cx="620767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0742" y="2485360"/>
            <a:ext cx="448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08CEE"/>
              </a:buClr>
              <a:buSzPct val="140000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Корреляция в 59 регионах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&gt;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0,6</a:t>
            </a:r>
          </a:p>
          <a:p>
            <a:pPr algn="ctr">
              <a:buClr>
                <a:srgbClr val="208CEE"/>
              </a:buClr>
              <a:buSzPct val="140000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82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региона каждый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день весь сезон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7352"/>
              </p:ext>
            </p:extLst>
          </p:nvPr>
        </p:nvGraphicFramePr>
        <p:xfrm>
          <a:off x="231036" y="3759200"/>
          <a:ext cx="5665787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4" descr="http://www.influenza.spb.ru/i/logo/logonew-r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2659318" y="1130616"/>
            <a:ext cx="585898" cy="5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звание 1"/>
          <p:cNvSpPr txBox="1">
            <a:spLocks/>
          </p:cNvSpPr>
          <p:nvPr/>
        </p:nvSpPr>
        <p:spPr>
          <a:xfrm>
            <a:off x="6605056" y="2808525"/>
            <a:ext cx="5020055" cy="1298430"/>
          </a:xfrm>
          <a:prstGeom prst="rect">
            <a:avLst/>
          </a:prstGeom>
        </p:spPr>
        <p:txBody>
          <a:bodyPr lIns="117226" tIns="58613" rIns="117226" bIns="58613"/>
          <a:lstStyle>
            <a:lvl1pPr algn="ctr" defTabSz="58613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23A0F2"/>
                </a:solidFill>
                <a:latin typeface="Gotham Pro Medium"/>
                <a:ea typeface="+mj-ea"/>
                <a:cs typeface="Gotham Pro Medium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Arial"/>
                <a:cs typeface="Arial"/>
              </a:rPr>
              <a:t>ПРОШЕДШИЙ СЕЗОН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– </a:t>
            </a:r>
            <a:endParaRPr lang="ru-RU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/>
                <a:cs typeface="Arial"/>
              </a:rPr>
              <a:t>ДОКАЗАННАЯ КОРРЕЛЯЦИЯ </a:t>
            </a:r>
            <a:endParaRPr lang="ru-RU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2627" y="1689296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НИИ Гриппа</a:t>
            </a:r>
          </a:p>
        </p:txBody>
      </p:sp>
    </p:spTree>
    <p:extLst>
      <p:ext uri="{BB962C8B-B14F-4D97-AF65-F5344CB8AC3E}">
        <p14:creationId xmlns:p14="http://schemas.microsoft.com/office/powerpoint/2010/main" val="1384364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faath0RrOc1ThrbrYqA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13991</TotalTime>
  <Words>352</Words>
  <Application>Microsoft Office PowerPoint</Application>
  <PresentationFormat>Широкоэкранный</PresentationFormat>
  <Paragraphs>115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Gotham Pro</vt:lpstr>
      <vt:lpstr>Gotham Pro Medium</vt:lpstr>
      <vt:lpstr>Тема Office</vt:lpstr>
      <vt:lpstr>3_Тема Office</vt:lpstr>
      <vt:lpstr>Презентация PowerPoint</vt:lpstr>
      <vt:lpstr>ПРЕДПОСЫЛКИ</vt:lpstr>
      <vt:lpstr>РОССИЯ – БОЛЬШАЯ СТРАНА</vt:lpstr>
      <vt:lpstr>РОССИЯ – БОЛЬШАЯ СТРАНА</vt:lpstr>
      <vt:lpstr>РОССИЯ – БОЛЬШАЯ СТРАНА</vt:lpstr>
      <vt:lpstr>РОССИЯ – БОЛЬШАЯ СТРАНА</vt:lpstr>
      <vt:lpstr>БОЛЬШОЙ СТРАНЕ – БОЛЬШИЕ ДАННЫЕ</vt:lpstr>
      <vt:lpstr>Презентация PowerPoint</vt:lpstr>
      <vt:lpstr>Презентация PowerPoint</vt:lpstr>
      <vt:lpstr>Презентация PowerPoint</vt:lpstr>
      <vt:lpstr>Презентация PowerPoint</vt:lpstr>
      <vt:lpstr>ТРИГГЕРНАЯ ПЛАТФОРМА УЖЕ ПРИМЕНЯЕТСЯ </vt:lpstr>
      <vt:lpstr>ИЗМЕНЯЕМ СОЗНАНИЕ!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Триггерная платформа</dc:title>
  <dc:creator>Oganesyan Igor</dc:creator>
  <cp:lastModifiedBy>Oganesyan Igor</cp:lastModifiedBy>
  <cp:revision>349</cp:revision>
  <cp:lastPrinted>2016-11-16T13:13:37Z</cp:lastPrinted>
  <dcterms:created xsi:type="dcterms:W3CDTF">2016-07-05T09:46:47Z</dcterms:created>
  <dcterms:modified xsi:type="dcterms:W3CDTF">2017-05-24T07:14:32Z</dcterms:modified>
</cp:coreProperties>
</file>